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6" r:id="rId2"/>
    <p:sldId id="307" r:id="rId3"/>
    <p:sldId id="302" r:id="rId4"/>
    <p:sldId id="306" r:id="rId5"/>
    <p:sldId id="262" r:id="rId6"/>
    <p:sldId id="261" r:id="rId7"/>
    <p:sldId id="303" r:id="rId8"/>
    <p:sldId id="298" r:id="rId9"/>
    <p:sldId id="300" r:id="rId10"/>
    <p:sldId id="304" r:id="rId11"/>
    <p:sldId id="279" r:id="rId12"/>
    <p:sldId id="280" r:id="rId13"/>
    <p:sldId id="260" r:id="rId14"/>
    <p:sldId id="299" r:id="rId15"/>
    <p:sldId id="281" r:id="rId16"/>
    <p:sldId id="349" r:id="rId17"/>
    <p:sldId id="301" r:id="rId18"/>
    <p:sldId id="333" r:id="rId19"/>
    <p:sldId id="350" r:id="rId20"/>
    <p:sldId id="340" r:id="rId21"/>
    <p:sldId id="341" r:id="rId22"/>
    <p:sldId id="305" r:id="rId23"/>
    <p:sldId id="339" r:id="rId24"/>
    <p:sldId id="368" r:id="rId25"/>
    <p:sldId id="369" r:id="rId26"/>
    <p:sldId id="370" r:id="rId27"/>
    <p:sldId id="371" r:id="rId28"/>
    <p:sldId id="372" r:id="rId29"/>
    <p:sldId id="373" r:id="rId30"/>
    <p:sldId id="390" r:id="rId31"/>
    <p:sldId id="374" r:id="rId32"/>
    <p:sldId id="391" r:id="rId33"/>
    <p:sldId id="375" r:id="rId34"/>
    <p:sldId id="377" r:id="rId35"/>
    <p:sldId id="378" r:id="rId36"/>
    <p:sldId id="379" r:id="rId37"/>
    <p:sldId id="380" r:id="rId38"/>
    <p:sldId id="381" r:id="rId39"/>
    <p:sldId id="382" r:id="rId40"/>
    <p:sldId id="383" r:id="rId41"/>
    <p:sldId id="384" r:id="rId42"/>
    <p:sldId id="385" r:id="rId43"/>
    <p:sldId id="386" r:id="rId44"/>
    <p:sldId id="351" r:id="rId45"/>
    <p:sldId id="354" r:id="rId46"/>
    <p:sldId id="358" r:id="rId47"/>
    <p:sldId id="359" r:id="rId48"/>
    <p:sldId id="388" r:id="rId49"/>
    <p:sldId id="392" r:id="rId50"/>
    <p:sldId id="360" r:id="rId51"/>
    <p:sldId id="387" r:id="rId52"/>
    <p:sldId id="361" r:id="rId53"/>
    <p:sldId id="362" r:id="rId54"/>
    <p:sldId id="389" r:id="rId55"/>
    <p:sldId id="363" r:id="rId56"/>
    <p:sldId id="364" r:id="rId57"/>
    <p:sldId id="365"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44E4"/>
    <a:srgbClr val="45E3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55" autoAdjust="0"/>
    <p:restoredTop sz="94660"/>
  </p:normalViewPr>
  <p:slideViewPr>
    <p:cSldViewPr snapToGrid="0">
      <p:cViewPr varScale="1">
        <p:scale>
          <a:sx n="109" d="100"/>
          <a:sy n="109" d="100"/>
        </p:scale>
        <p:origin x="858" y="1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D9D2DB-43CF-4E63-A4B3-92B13E617CB3}" type="datetimeFigureOut">
              <a:rPr lang="en-AU" smtClean="0"/>
              <a:t>18/03/2025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9249C8-5FEE-4783-9F63-522D1991C887}" type="slidenum">
              <a:rPr lang="en-AU" smtClean="0"/>
              <a:t>‹#›</a:t>
            </a:fld>
            <a:endParaRPr lang="en-AU"/>
          </a:p>
        </p:txBody>
      </p:sp>
    </p:spTree>
    <p:extLst>
      <p:ext uri="{BB962C8B-B14F-4D97-AF65-F5344CB8AC3E}">
        <p14:creationId xmlns:p14="http://schemas.microsoft.com/office/powerpoint/2010/main" val="829215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89249C8-5FEE-4783-9F63-522D1991C887}" type="slidenum">
              <a:rPr lang="en-AU" smtClean="0"/>
              <a:t>8</a:t>
            </a:fld>
            <a:endParaRPr lang="en-AU"/>
          </a:p>
        </p:txBody>
      </p:sp>
    </p:spTree>
    <p:extLst>
      <p:ext uri="{BB962C8B-B14F-4D97-AF65-F5344CB8AC3E}">
        <p14:creationId xmlns:p14="http://schemas.microsoft.com/office/powerpoint/2010/main" val="934873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89249C8-5FEE-4783-9F63-522D1991C887}" type="slidenum">
              <a:rPr lang="en-AU" smtClean="0"/>
              <a:t>18</a:t>
            </a:fld>
            <a:endParaRPr lang="en-AU"/>
          </a:p>
        </p:txBody>
      </p:sp>
    </p:spTree>
    <p:extLst>
      <p:ext uri="{BB962C8B-B14F-4D97-AF65-F5344CB8AC3E}">
        <p14:creationId xmlns:p14="http://schemas.microsoft.com/office/powerpoint/2010/main" val="2515368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8ACA6A-5EA2-4F9B-B34F-5F760784E436}" type="datetimeFigureOut">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1D1E4-2BFC-4FF0-B01D-675E93EBA6C7}" type="slidenum">
              <a:rPr lang="en-US" smtClean="0"/>
              <a:t>‹#›</a:t>
            </a:fld>
            <a:endParaRPr lang="en-US"/>
          </a:p>
        </p:txBody>
      </p:sp>
    </p:spTree>
    <p:extLst>
      <p:ext uri="{BB962C8B-B14F-4D97-AF65-F5344CB8AC3E}">
        <p14:creationId xmlns:p14="http://schemas.microsoft.com/office/powerpoint/2010/main" val="4182614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8ACA6A-5EA2-4F9B-B34F-5F760784E436}" type="datetimeFigureOut">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1D1E4-2BFC-4FF0-B01D-675E93EBA6C7}" type="slidenum">
              <a:rPr lang="en-US" smtClean="0"/>
              <a:t>‹#›</a:t>
            </a:fld>
            <a:endParaRPr lang="en-US"/>
          </a:p>
        </p:txBody>
      </p:sp>
    </p:spTree>
    <p:extLst>
      <p:ext uri="{BB962C8B-B14F-4D97-AF65-F5344CB8AC3E}">
        <p14:creationId xmlns:p14="http://schemas.microsoft.com/office/powerpoint/2010/main" val="3219154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8ACA6A-5EA2-4F9B-B34F-5F760784E436}" type="datetimeFigureOut">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1D1E4-2BFC-4FF0-B01D-675E93EBA6C7}" type="slidenum">
              <a:rPr lang="en-US" smtClean="0"/>
              <a:t>‹#›</a:t>
            </a:fld>
            <a:endParaRPr lang="en-US"/>
          </a:p>
        </p:txBody>
      </p:sp>
    </p:spTree>
    <p:extLst>
      <p:ext uri="{BB962C8B-B14F-4D97-AF65-F5344CB8AC3E}">
        <p14:creationId xmlns:p14="http://schemas.microsoft.com/office/powerpoint/2010/main" val="1931377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8ACA6A-5EA2-4F9B-B34F-5F760784E436}" type="datetimeFigureOut">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1D1E4-2BFC-4FF0-B01D-675E93EBA6C7}" type="slidenum">
              <a:rPr lang="en-US" smtClean="0"/>
              <a:t>‹#›</a:t>
            </a:fld>
            <a:endParaRPr lang="en-US"/>
          </a:p>
        </p:txBody>
      </p:sp>
    </p:spTree>
    <p:extLst>
      <p:ext uri="{BB962C8B-B14F-4D97-AF65-F5344CB8AC3E}">
        <p14:creationId xmlns:p14="http://schemas.microsoft.com/office/powerpoint/2010/main" val="721336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68ACA6A-5EA2-4F9B-B34F-5F760784E436}" type="datetimeFigureOut">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1D1E4-2BFC-4FF0-B01D-675E93EBA6C7}" type="slidenum">
              <a:rPr lang="en-US" smtClean="0"/>
              <a:t>‹#›</a:t>
            </a:fld>
            <a:endParaRPr lang="en-US"/>
          </a:p>
        </p:txBody>
      </p:sp>
    </p:spTree>
    <p:extLst>
      <p:ext uri="{BB962C8B-B14F-4D97-AF65-F5344CB8AC3E}">
        <p14:creationId xmlns:p14="http://schemas.microsoft.com/office/powerpoint/2010/main" val="2902147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8ACA6A-5EA2-4F9B-B34F-5F760784E436}" type="datetimeFigureOut">
              <a:rPr lang="en-US" smtClean="0"/>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C1D1E4-2BFC-4FF0-B01D-675E93EBA6C7}" type="slidenum">
              <a:rPr lang="en-US" smtClean="0"/>
              <a:t>‹#›</a:t>
            </a:fld>
            <a:endParaRPr lang="en-US"/>
          </a:p>
        </p:txBody>
      </p:sp>
    </p:spTree>
    <p:extLst>
      <p:ext uri="{BB962C8B-B14F-4D97-AF65-F5344CB8AC3E}">
        <p14:creationId xmlns:p14="http://schemas.microsoft.com/office/powerpoint/2010/main" val="3835929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8ACA6A-5EA2-4F9B-B34F-5F760784E436}" type="datetimeFigureOut">
              <a:rPr lang="en-US" smtClean="0"/>
              <a:t>3/18/2025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C1D1E4-2BFC-4FF0-B01D-675E93EBA6C7}" type="slidenum">
              <a:rPr lang="en-US" smtClean="0"/>
              <a:t>‹#›</a:t>
            </a:fld>
            <a:endParaRPr lang="en-US"/>
          </a:p>
        </p:txBody>
      </p:sp>
    </p:spTree>
    <p:extLst>
      <p:ext uri="{BB962C8B-B14F-4D97-AF65-F5344CB8AC3E}">
        <p14:creationId xmlns:p14="http://schemas.microsoft.com/office/powerpoint/2010/main" val="2498972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8ACA6A-5EA2-4F9B-B34F-5F760784E436}" type="datetimeFigureOut">
              <a:rPr lang="en-US" smtClean="0"/>
              <a:t>3/18/2025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C1D1E4-2BFC-4FF0-B01D-675E93EBA6C7}" type="slidenum">
              <a:rPr lang="en-US" smtClean="0"/>
              <a:t>‹#›</a:t>
            </a:fld>
            <a:endParaRPr lang="en-US"/>
          </a:p>
        </p:txBody>
      </p:sp>
    </p:spTree>
    <p:extLst>
      <p:ext uri="{BB962C8B-B14F-4D97-AF65-F5344CB8AC3E}">
        <p14:creationId xmlns:p14="http://schemas.microsoft.com/office/powerpoint/2010/main" val="1330419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8ACA6A-5EA2-4F9B-B34F-5F760784E436}" type="datetimeFigureOut">
              <a:rPr lang="en-US" smtClean="0"/>
              <a:t>3/18/2025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C1D1E4-2BFC-4FF0-B01D-675E93EBA6C7}" type="slidenum">
              <a:rPr lang="en-US" smtClean="0"/>
              <a:t>‹#›</a:t>
            </a:fld>
            <a:endParaRPr lang="en-US"/>
          </a:p>
        </p:txBody>
      </p:sp>
    </p:spTree>
    <p:extLst>
      <p:ext uri="{BB962C8B-B14F-4D97-AF65-F5344CB8AC3E}">
        <p14:creationId xmlns:p14="http://schemas.microsoft.com/office/powerpoint/2010/main" val="2011095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68ACA6A-5EA2-4F9B-B34F-5F760784E436}" type="datetimeFigureOut">
              <a:rPr lang="en-US" smtClean="0"/>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C1D1E4-2BFC-4FF0-B01D-675E93EBA6C7}" type="slidenum">
              <a:rPr lang="en-US" smtClean="0"/>
              <a:t>‹#›</a:t>
            </a:fld>
            <a:endParaRPr lang="en-US"/>
          </a:p>
        </p:txBody>
      </p:sp>
    </p:spTree>
    <p:extLst>
      <p:ext uri="{BB962C8B-B14F-4D97-AF65-F5344CB8AC3E}">
        <p14:creationId xmlns:p14="http://schemas.microsoft.com/office/powerpoint/2010/main" val="322447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68ACA6A-5EA2-4F9B-B34F-5F760784E436}" type="datetimeFigureOut">
              <a:rPr lang="en-US" smtClean="0"/>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C1D1E4-2BFC-4FF0-B01D-675E93EBA6C7}" type="slidenum">
              <a:rPr lang="en-US" smtClean="0"/>
              <a:t>‹#›</a:t>
            </a:fld>
            <a:endParaRPr lang="en-US"/>
          </a:p>
        </p:txBody>
      </p:sp>
    </p:spTree>
    <p:extLst>
      <p:ext uri="{BB962C8B-B14F-4D97-AF65-F5344CB8AC3E}">
        <p14:creationId xmlns:p14="http://schemas.microsoft.com/office/powerpoint/2010/main" val="2517890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8ACA6A-5EA2-4F9B-B34F-5F760784E436}" type="datetimeFigureOut">
              <a:rPr lang="en-US" smtClean="0"/>
              <a:t>3/18/2025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C1D1E4-2BFC-4FF0-B01D-675E93EBA6C7}" type="slidenum">
              <a:rPr lang="en-US" smtClean="0"/>
              <a:t>‹#›</a:t>
            </a:fld>
            <a:endParaRPr lang="en-US"/>
          </a:p>
        </p:txBody>
      </p:sp>
    </p:spTree>
    <p:extLst>
      <p:ext uri="{BB962C8B-B14F-4D97-AF65-F5344CB8AC3E}">
        <p14:creationId xmlns:p14="http://schemas.microsoft.com/office/powerpoint/2010/main" val="8080028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adfafs" TargetMode="External"/><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s://www.usdebtclock.org/"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5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Week 19 </a:t>
            </a:r>
            <a:r>
              <a:rPr lang="en-US" dirty="0" smtClean="0"/>
              <a:t>– AP Macroeconomics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159246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3" name="Content Placeholder 2"/>
          <p:cNvSpPr>
            <a:spLocks noGrp="1"/>
          </p:cNvSpPr>
          <p:nvPr>
            <p:ph idx="1"/>
          </p:nvPr>
        </p:nvSpPr>
        <p:spPr/>
        <p:txBody>
          <a:bodyPr/>
          <a:lstStyle/>
          <a:p>
            <a:r>
              <a:rPr lang="en-AU" dirty="0" smtClean="0"/>
              <a:t>Which variables in the quantity theory of money do we assume to be stable?</a:t>
            </a:r>
          </a:p>
          <a:p>
            <a:r>
              <a:rPr lang="en-AU" dirty="0" smtClean="0">
                <a:solidFill>
                  <a:srgbClr val="0070C0"/>
                </a:solidFill>
              </a:rPr>
              <a:t>Velocity of money V</a:t>
            </a:r>
          </a:p>
          <a:p>
            <a:r>
              <a:rPr lang="en-AU" dirty="0" smtClean="0">
                <a:solidFill>
                  <a:srgbClr val="0070C0"/>
                </a:solidFill>
              </a:rPr>
              <a:t>Real Output Y</a:t>
            </a:r>
          </a:p>
          <a:p>
            <a:r>
              <a:rPr lang="en-AU" dirty="0" smtClean="0"/>
              <a:t>Based on this assumption, what does this mean if we increase the money supply M?</a:t>
            </a:r>
          </a:p>
          <a:p>
            <a:r>
              <a:rPr lang="en-AU" dirty="0" smtClean="0">
                <a:solidFill>
                  <a:srgbClr val="0070C0"/>
                </a:solidFill>
              </a:rPr>
              <a:t>Because MV = PY, and V and Y are stable, we assume that ↑M→↑P</a:t>
            </a:r>
          </a:p>
          <a:p>
            <a:r>
              <a:rPr lang="en-AU" dirty="0" err="1" smtClean="0">
                <a:solidFill>
                  <a:srgbClr val="0070C0"/>
                </a:solidFill>
              </a:rPr>
              <a:t>Ie</a:t>
            </a:r>
            <a:r>
              <a:rPr lang="en-AU" dirty="0" smtClean="0">
                <a:solidFill>
                  <a:srgbClr val="0070C0"/>
                </a:solidFill>
              </a:rPr>
              <a:t>. Increasing money supply eventually leads to inflation</a:t>
            </a:r>
            <a:endParaRPr lang="en-AU" dirty="0">
              <a:solidFill>
                <a:srgbClr val="0070C0"/>
              </a:solidFill>
            </a:endParaRPr>
          </a:p>
        </p:txBody>
      </p:sp>
    </p:spTree>
    <p:extLst>
      <p:ext uri="{BB962C8B-B14F-4D97-AF65-F5344CB8AC3E}">
        <p14:creationId xmlns:p14="http://schemas.microsoft.com/office/powerpoint/2010/main" val="97461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Monetary Policy in the Long Run</a:t>
            </a:r>
            <a:endParaRPr lang="en-AU" dirty="0"/>
          </a:p>
        </p:txBody>
      </p:sp>
      <p:sp>
        <p:nvSpPr>
          <p:cNvPr id="3" name="Text Placeholder 2"/>
          <p:cNvSpPr>
            <a:spLocks noGrp="1"/>
          </p:cNvSpPr>
          <p:nvPr>
            <p:ph type="body" idx="1"/>
          </p:nvPr>
        </p:nvSpPr>
        <p:spPr/>
        <p:txBody>
          <a:bodyPr>
            <a:normAutofit lnSpcReduction="10000"/>
          </a:bodyPr>
          <a:lstStyle/>
          <a:p>
            <a:r>
              <a:rPr lang="en-AU" dirty="0" smtClean="0"/>
              <a:t>So far we have looked at the effects of MP and FP in the short run.</a:t>
            </a:r>
          </a:p>
          <a:p>
            <a:r>
              <a:rPr lang="en-AU" dirty="0" smtClean="0"/>
              <a:t>From our study of the quantity theory of money, one important conclusion can be made about increasing money supply in the long run – that the effect on output is zero! </a:t>
            </a:r>
            <a:endParaRPr lang="en-AU" dirty="0"/>
          </a:p>
        </p:txBody>
      </p:sp>
    </p:spTree>
    <p:extLst>
      <p:ext uri="{BB962C8B-B14F-4D97-AF65-F5344CB8AC3E}">
        <p14:creationId xmlns:p14="http://schemas.microsoft.com/office/powerpoint/2010/main" val="42186754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Long Run Consequences of MP</a:t>
            </a:r>
            <a:endParaRPr lang="en-AU" dirty="0"/>
          </a:p>
        </p:txBody>
      </p:sp>
      <p:sp>
        <p:nvSpPr>
          <p:cNvPr id="5" name="Content Placeholder 4"/>
          <p:cNvSpPr>
            <a:spLocks noGrp="1"/>
          </p:cNvSpPr>
          <p:nvPr>
            <p:ph idx="1"/>
          </p:nvPr>
        </p:nvSpPr>
        <p:spPr/>
        <p:txBody>
          <a:bodyPr>
            <a:normAutofit/>
          </a:bodyPr>
          <a:lstStyle/>
          <a:p>
            <a:r>
              <a:rPr lang="en-AU" sz="7200" dirty="0" smtClean="0"/>
              <a:t>It has no effect on output! </a:t>
            </a:r>
          </a:p>
          <a:p>
            <a:r>
              <a:rPr lang="en-AU" sz="2400" dirty="0" smtClean="0"/>
              <a:t>Why? Because </a:t>
            </a:r>
            <a:r>
              <a:rPr lang="en-AU" sz="2400" dirty="0" smtClean="0">
                <a:solidFill>
                  <a:srgbClr val="00B0F0"/>
                </a:solidFill>
              </a:rPr>
              <a:t>once price levels</a:t>
            </a:r>
            <a:r>
              <a:rPr lang="en-AU" sz="2400" dirty="0" smtClean="0"/>
              <a:t> of all things (including goods and services, resources and </a:t>
            </a:r>
            <a:r>
              <a:rPr lang="en-AU" sz="2400" dirty="0" smtClean="0">
                <a:solidFill>
                  <a:srgbClr val="00B0F0"/>
                </a:solidFill>
              </a:rPr>
              <a:t>flexible wages</a:t>
            </a:r>
            <a:r>
              <a:rPr lang="en-AU" sz="2400" dirty="0" smtClean="0"/>
              <a:t>) </a:t>
            </a:r>
            <a:r>
              <a:rPr lang="en-AU" sz="2400" dirty="0" smtClean="0">
                <a:solidFill>
                  <a:srgbClr val="00B0F0"/>
                </a:solidFill>
              </a:rPr>
              <a:t>adjust</a:t>
            </a:r>
            <a:r>
              <a:rPr lang="en-AU" sz="2400" dirty="0" smtClean="0"/>
              <a:t>, the </a:t>
            </a:r>
            <a:r>
              <a:rPr lang="en-AU" sz="2400" dirty="0" smtClean="0">
                <a:solidFill>
                  <a:srgbClr val="00B0F0"/>
                </a:solidFill>
              </a:rPr>
              <a:t>economy will return to Y</a:t>
            </a:r>
            <a:r>
              <a:rPr lang="en-AU" sz="2400" baseline="-25000" dirty="0" smtClean="0">
                <a:solidFill>
                  <a:srgbClr val="00B0F0"/>
                </a:solidFill>
              </a:rPr>
              <a:t>P</a:t>
            </a:r>
          </a:p>
          <a:p>
            <a:r>
              <a:rPr lang="en-AU" sz="2400" dirty="0" smtClean="0"/>
              <a:t>Therefore, </a:t>
            </a:r>
            <a:r>
              <a:rPr lang="en-AU" sz="2400" dirty="0" smtClean="0">
                <a:solidFill>
                  <a:srgbClr val="00B0F0"/>
                </a:solidFill>
              </a:rPr>
              <a:t>any change to money supply</a:t>
            </a:r>
            <a:r>
              <a:rPr lang="en-AU" sz="2400" dirty="0" smtClean="0"/>
              <a:t>, in the </a:t>
            </a:r>
            <a:r>
              <a:rPr lang="en-AU" sz="2400" dirty="0" smtClean="0">
                <a:solidFill>
                  <a:srgbClr val="00B0F0"/>
                </a:solidFill>
              </a:rPr>
              <a:t>long run</a:t>
            </a:r>
            <a:r>
              <a:rPr lang="en-AU" sz="2400" dirty="0" smtClean="0"/>
              <a:t>, the </a:t>
            </a:r>
            <a:r>
              <a:rPr lang="en-AU" sz="2400" dirty="0" smtClean="0">
                <a:solidFill>
                  <a:srgbClr val="00B0F0"/>
                </a:solidFill>
              </a:rPr>
              <a:t>effect will be neutral</a:t>
            </a:r>
            <a:r>
              <a:rPr lang="en-AU" sz="2400" dirty="0" smtClean="0"/>
              <a:t>. This is what is referred to as </a:t>
            </a:r>
            <a:r>
              <a:rPr lang="en-AU" sz="2400" dirty="0" smtClean="0">
                <a:solidFill>
                  <a:srgbClr val="00B050"/>
                </a:solidFill>
              </a:rPr>
              <a:t>money neutrality</a:t>
            </a:r>
            <a:r>
              <a:rPr lang="en-AU" sz="2400" dirty="0" smtClean="0"/>
              <a:t>. </a:t>
            </a:r>
          </a:p>
          <a:p>
            <a:endParaRPr lang="en-AU" sz="8000" dirty="0"/>
          </a:p>
        </p:txBody>
      </p:sp>
      <p:sp>
        <p:nvSpPr>
          <p:cNvPr id="2" name="TextBox 1"/>
          <p:cNvSpPr txBox="1"/>
          <p:nvPr/>
        </p:nvSpPr>
        <p:spPr>
          <a:xfrm>
            <a:off x="6989885" y="5117122"/>
            <a:ext cx="4668714" cy="1200329"/>
          </a:xfrm>
          <a:prstGeom prst="rect">
            <a:avLst/>
          </a:prstGeom>
          <a:solidFill>
            <a:srgbClr val="FFFF00"/>
          </a:solidFill>
        </p:spPr>
        <p:txBody>
          <a:bodyPr wrap="square" rtlCol="0">
            <a:spAutoFit/>
          </a:bodyPr>
          <a:lstStyle/>
          <a:p>
            <a:r>
              <a:rPr lang="en-US" dirty="0" smtClean="0">
                <a:solidFill>
                  <a:srgbClr val="FF0000"/>
                </a:solidFill>
              </a:rPr>
              <a:t>Summary</a:t>
            </a:r>
          </a:p>
          <a:p>
            <a:r>
              <a:rPr lang="en-US" dirty="0" smtClean="0">
                <a:solidFill>
                  <a:srgbClr val="FF0000"/>
                </a:solidFill>
              </a:rPr>
              <a:t>MP has no effect on </a:t>
            </a:r>
            <a:r>
              <a:rPr lang="en-US" dirty="0" err="1" smtClean="0">
                <a:solidFill>
                  <a:srgbClr val="FF0000"/>
                </a:solidFill>
              </a:rPr>
              <a:t>Yp</a:t>
            </a:r>
            <a:r>
              <a:rPr lang="en-US" dirty="0" smtClean="0">
                <a:solidFill>
                  <a:srgbClr val="FF0000"/>
                </a:solidFill>
              </a:rPr>
              <a:t> in the long run. (Note: Only the things related to human capital, capital, technology etc. influences this)</a:t>
            </a:r>
            <a:endParaRPr lang="en-US" dirty="0">
              <a:solidFill>
                <a:srgbClr val="FF0000"/>
              </a:solidFill>
            </a:endParaRPr>
          </a:p>
        </p:txBody>
      </p:sp>
    </p:spTree>
    <p:extLst>
      <p:ext uri="{BB962C8B-B14F-4D97-AF65-F5344CB8AC3E}">
        <p14:creationId xmlns:p14="http://schemas.microsoft.com/office/powerpoint/2010/main" val="18769675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498" y="297177"/>
            <a:ext cx="5042302" cy="1016705"/>
          </a:xfrm>
        </p:spPr>
        <p:txBody>
          <a:bodyPr>
            <a:normAutofit/>
          </a:bodyPr>
          <a:lstStyle/>
          <a:p>
            <a:r>
              <a:rPr lang="en-AU" dirty="0" smtClean="0"/>
              <a:t>Money Neutrality</a:t>
            </a:r>
            <a:endParaRPr lang="en-AU" dirty="0"/>
          </a:p>
        </p:txBody>
      </p:sp>
      <p:sp>
        <p:nvSpPr>
          <p:cNvPr id="3" name="Content Placeholder 2"/>
          <p:cNvSpPr>
            <a:spLocks noGrp="1"/>
          </p:cNvSpPr>
          <p:nvPr>
            <p:ph idx="1"/>
          </p:nvPr>
        </p:nvSpPr>
        <p:spPr>
          <a:xfrm>
            <a:off x="472533" y="1681473"/>
            <a:ext cx="5306462" cy="3096895"/>
          </a:xfrm>
        </p:spPr>
        <p:txBody>
          <a:bodyPr>
            <a:normAutofit fontScale="85000" lnSpcReduction="20000"/>
          </a:bodyPr>
          <a:lstStyle/>
          <a:p>
            <a:pPr marL="0" indent="0">
              <a:buNone/>
            </a:pPr>
            <a:r>
              <a:rPr lang="en-AU" sz="3500" b="1" dirty="0"/>
              <a:t>Long Run Result </a:t>
            </a:r>
            <a:r>
              <a:rPr lang="en-AU" sz="3500" b="1" dirty="0" smtClean="0"/>
              <a:t>of ↑MS</a:t>
            </a:r>
            <a:endParaRPr lang="en-AU" sz="3500" b="1" dirty="0"/>
          </a:p>
          <a:p>
            <a:pPr marL="285750" indent="-285750"/>
            <a:r>
              <a:rPr lang="en-AU" sz="3500" dirty="0"/>
              <a:t>Increases prices, which eventually lead to wage increases, </a:t>
            </a:r>
            <a:r>
              <a:rPr lang="en-AU" sz="3500" dirty="0" smtClean="0"/>
              <a:t>decreasing SRAS and returning </a:t>
            </a:r>
            <a:r>
              <a:rPr lang="en-AU" sz="3500" dirty="0"/>
              <a:t>us back to Y</a:t>
            </a:r>
            <a:r>
              <a:rPr lang="en-AU" sz="3500" baseline="-25000" dirty="0"/>
              <a:t>F</a:t>
            </a:r>
            <a:endParaRPr lang="en-AU" sz="3500" dirty="0"/>
          </a:p>
          <a:p>
            <a:pPr marL="285750" indent="-285750"/>
            <a:r>
              <a:rPr lang="en-AU" sz="3500" dirty="0" smtClean="0"/>
              <a:t>Therefore, changes to </a:t>
            </a:r>
            <a:r>
              <a:rPr lang="en-AU" sz="3500" dirty="0"/>
              <a:t>the money </a:t>
            </a:r>
            <a:r>
              <a:rPr lang="en-AU" sz="3500" dirty="0" smtClean="0"/>
              <a:t>supply have </a:t>
            </a:r>
            <a:r>
              <a:rPr lang="en-AU" sz="3500" dirty="0" smtClean="0">
                <a:solidFill>
                  <a:srgbClr val="00B0F0"/>
                </a:solidFill>
              </a:rPr>
              <a:t>no long term </a:t>
            </a:r>
            <a:r>
              <a:rPr lang="en-AU" sz="3500" dirty="0">
                <a:solidFill>
                  <a:srgbClr val="00B0F0"/>
                </a:solidFill>
              </a:rPr>
              <a:t>change to real </a:t>
            </a:r>
            <a:r>
              <a:rPr lang="en-AU" sz="3500" dirty="0" smtClean="0">
                <a:solidFill>
                  <a:srgbClr val="00B0F0"/>
                </a:solidFill>
              </a:rPr>
              <a:t>output</a:t>
            </a:r>
            <a:endParaRPr lang="en-AU" dirty="0"/>
          </a:p>
        </p:txBody>
      </p:sp>
      <p:sp>
        <p:nvSpPr>
          <p:cNvPr id="5" name="Content Placeholder 2"/>
          <p:cNvSpPr txBox="1">
            <a:spLocks/>
          </p:cNvSpPr>
          <p:nvPr/>
        </p:nvSpPr>
        <p:spPr>
          <a:xfrm>
            <a:off x="6736881" y="1313882"/>
            <a:ext cx="4938563" cy="1976354"/>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b="1" dirty="0" smtClean="0"/>
              <a:t>Quantity Theory of Money</a:t>
            </a:r>
          </a:p>
          <a:p>
            <a:pPr marL="0" indent="0">
              <a:buNone/>
            </a:pPr>
            <a:r>
              <a:rPr lang="en-AU" b="1" dirty="0" smtClean="0"/>
              <a:t>MV = PY</a:t>
            </a:r>
          </a:p>
          <a:p>
            <a:r>
              <a:rPr lang="en-AU" dirty="0" smtClean="0"/>
              <a:t>From the equation, we can see that any </a:t>
            </a:r>
            <a:r>
              <a:rPr lang="en-AU" dirty="0" smtClean="0">
                <a:solidFill>
                  <a:srgbClr val="00B0F0"/>
                </a:solidFill>
              </a:rPr>
              <a:t>increase in Money Supply will simply cause an increase in price level</a:t>
            </a:r>
            <a:r>
              <a:rPr lang="en-AU" dirty="0" smtClean="0"/>
              <a:t>, because Y and Money velocity are considered relatively stable. </a:t>
            </a:r>
          </a:p>
          <a:p>
            <a:endParaRPr lang="en-AU" dirty="0"/>
          </a:p>
        </p:txBody>
      </p:sp>
      <p:sp>
        <p:nvSpPr>
          <p:cNvPr id="6" name="Content Placeholder 2"/>
          <p:cNvSpPr txBox="1">
            <a:spLocks/>
          </p:cNvSpPr>
          <p:nvPr/>
        </p:nvSpPr>
        <p:spPr>
          <a:xfrm>
            <a:off x="6541436" y="3169606"/>
            <a:ext cx="4938563" cy="19763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1800" b="1" dirty="0" smtClean="0"/>
              <a:t>AD/AS Graph</a:t>
            </a:r>
          </a:p>
          <a:p>
            <a:r>
              <a:rPr lang="en-AU" sz="1800" dirty="0" smtClean="0"/>
              <a:t>Our study of the AD/AS graph also show us that when all prices adjust (wages and resource costs as well as goods and services), the </a:t>
            </a:r>
            <a:r>
              <a:rPr lang="en-AU" sz="1800" dirty="0" smtClean="0">
                <a:solidFill>
                  <a:srgbClr val="00B0F0"/>
                </a:solidFill>
              </a:rPr>
              <a:t>economy will always return back to Y</a:t>
            </a:r>
            <a:r>
              <a:rPr lang="en-AU" sz="1800" baseline="-25000" dirty="0" smtClean="0">
                <a:solidFill>
                  <a:srgbClr val="00B0F0"/>
                </a:solidFill>
              </a:rPr>
              <a:t>P</a:t>
            </a:r>
            <a:r>
              <a:rPr lang="en-AU" sz="1800" dirty="0" smtClean="0"/>
              <a:t> with a </a:t>
            </a:r>
            <a:r>
              <a:rPr lang="en-AU" sz="1800" dirty="0" smtClean="0">
                <a:solidFill>
                  <a:srgbClr val="00B0F0"/>
                </a:solidFill>
              </a:rPr>
              <a:t>higher or lower price level</a:t>
            </a:r>
            <a:r>
              <a:rPr lang="en-AU" sz="1800" dirty="0" smtClean="0"/>
              <a:t>. </a:t>
            </a:r>
            <a:endParaRPr lang="en-AU" sz="1800" dirty="0"/>
          </a:p>
        </p:txBody>
      </p:sp>
      <p:sp>
        <p:nvSpPr>
          <p:cNvPr id="7" name="TextBox 6"/>
          <p:cNvSpPr txBox="1"/>
          <p:nvPr/>
        </p:nvSpPr>
        <p:spPr>
          <a:xfrm>
            <a:off x="7440329" y="77003"/>
            <a:ext cx="4831882" cy="369332"/>
          </a:xfrm>
          <a:prstGeom prst="rect">
            <a:avLst/>
          </a:prstGeom>
          <a:noFill/>
        </p:spPr>
        <p:txBody>
          <a:bodyPr wrap="square" rtlCol="0">
            <a:spAutoFit/>
          </a:bodyPr>
          <a:lstStyle/>
          <a:p>
            <a:r>
              <a:rPr lang="en-AU" dirty="0" smtClean="0"/>
              <a:t>Can be explained using:</a:t>
            </a:r>
            <a:endParaRPr lang="en-AU" dirty="0"/>
          </a:p>
        </p:txBody>
      </p:sp>
      <p:sp>
        <p:nvSpPr>
          <p:cNvPr id="8" name="Down Arrow 7"/>
          <p:cNvSpPr/>
          <p:nvPr/>
        </p:nvSpPr>
        <p:spPr>
          <a:xfrm>
            <a:off x="7526956" y="533765"/>
            <a:ext cx="2926080" cy="692687"/>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2560" y="4774474"/>
            <a:ext cx="2312342" cy="201203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0717" y="4810397"/>
            <a:ext cx="2336357" cy="1940192"/>
          </a:xfrm>
          <a:prstGeom prst="rect">
            <a:avLst/>
          </a:prstGeom>
        </p:spPr>
      </p:pic>
      <p:sp>
        <p:nvSpPr>
          <p:cNvPr id="10" name="Rectangle 9"/>
          <p:cNvSpPr/>
          <p:nvPr/>
        </p:nvSpPr>
        <p:spPr>
          <a:xfrm>
            <a:off x="237534" y="4774474"/>
            <a:ext cx="3885058" cy="1754326"/>
          </a:xfrm>
          <a:prstGeom prst="rect">
            <a:avLst/>
          </a:prstGeom>
          <a:solidFill>
            <a:srgbClr val="FFFF00"/>
          </a:solidFill>
        </p:spPr>
        <p:txBody>
          <a:bodyPr wrap="square">
            <a:spAutoFit/>
          </a:bodyPr>
          <a:lstStyle/>
          <a:p>
            <a:pPr marL="285750" indent="-285750"/>
            <a:r>
              <a:rPr lang="en-AU" b="1" dirty="0" smtClean="0"/>
              <a:t>Conclusion: </a:t>
            </a:r>
          </a:p>
          <a:p>
            <a:pPr marL="285750" indent="-285750"/>
            <a:r>
              <a:rPr lang="en-AU" b="1" dirty="0" smtClean="0"/>
              <a:t>Ultimately</a:t>
            </a:r>
            <a:r>
              <a:rPr lang="en-AU" b="1" dirty="0"/>
              <a:t>, long run output is determined by the quality </a:t>
            </a:r>
            <a:r>
              <a:rPr lang="en-AU" b="1" dirty="0" smtClean="0"/>
              <a:t>and quantity </a:t>
            </a:r>
            <a:r>
              <a:rPr lang="en-AU" b="1" dirty="0"/>
              <a:t>of resources and technology available in the economy.</a:t>
            </a:r>
          </a:p>
        </p:txBody>
      </p:sp>
      <p:pic>
        <p:nvPicPr>
          <p:cNvPr id="11" name="Picture 10"/>
          <p:cNvPicPr>
            <a:picLocks noChangeAspect="1"/>
          </p:cNvPicPr>
          <p:nvPr/>
        </p:nvPicPr>
        <p:blipFill>
          <a:blip r:embed="rId4"/>
          <a:stretch>
            <a:fillRect/>
          </a:stretch>
        </p:blipFill>
        <p:spPr>
          <a:xfrm>
            <a:off x="4151468" y="5110040"/>
            <a:ext cx="1770208" cy="1340906"/>
          </a:xfrm>
          <a:prstGeom prst="rect">
            <a:avLst/>
          </a:prstGeom>
        </p:spPr>
      </p:pic>
      <p:sp>
        <p:nvSpPr>
          <p:cNvPr id="12" name="TextBox 11"/>
          <p:cNvSpPr txBox="1"/>
          <p:nvPr/>
        </p:nvSpPr>
        <p:spPr>
          <a:xfrm>
            <a:off x="4962144" y="207264"/>
            <a:ext cx="2340864" cy="1015663"/>
          </a:xfrm>
          <a:prstGeom prst="rect">
            <a:avLst/>
          </a:prstGeom>
          <a:solidFill>
            <a:srgbClr val="FFFF00"/>
          </a:solidFill>
        </p:spPr>
        <p:txBody>
          <a:bodyPr wrap="square" rtlCol="0">
            <a:spAutoFit/>
          </a:bodyPr>
          <a:lstStyle/>
          <a:p>
            <a:r>
              <a:rPr lang="en-US" sz="1200" dirty="0" smtClean="0">
                <a:solidFill>
                  <a:srgbClr val="FF0000"/>
                </a:solidFill>
              </a:rPr>
              <a:t>Summary</a:t>
            </a:r>
          </a:p>
          <a:p>
            <a:r>
              <a:rPr lang="en-US" sz="1200" dirty="0" smtClean="0">
                <a:solidFill>
                  <a:srgbClr val="FF0000"/>
                </a:solidFill>
              </a:rPr>
              <a:t>The quantity theory of money states that money supply has no effect on output in the long run </a:t>
            </a:r>
            <a:r>
              <a:rPr lang="en-US" sz="1200" dirty="0" err="1" smtClean="0">
                <a:solidFill>
                  <a:srgbClr val="FF0000"/>
                </a:solidFill>
              </a:rPr>
              <a:t>ie</a:t>
            </a:r>
            <a:r>
              <a:rPr lang="en-US" sz="1200" dirty="0" smtClean="0">
                <a:solidFill>
                  <a:srgbClr val="FF0000"/>
                </a:solidFill>
              </a:rPr>
              <a:t>. Money Neutrality. </a:t>
            </a:r>
            <a:endParaRPr lang="en-US" sz="1200" dirty="0">
              <a:solidFill>
                <a:srgbClr val="FF0000"/>
              </a:solidFill>
            </a:endParaRPr>
          </a:p>
        </p:txBody>
      </p:sp>
    </p:spTree>
    <p:extLst>
      <p:ext uri="{BB962C8B-B14F-4D97-AF65-F5344CB8AC3E}">
        <p14:creationId xmlns:p14="http://schemas.microsoft.com/office/powerpoint/2010/main" val="263583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a:xfrm>
            <a:off x="838200" y="3911599"/>
            <a:ext cx="10515600" cy="2265363"/>
          </a:xfrm>
        </p:spPr>
        <p:txBody>
          <a:bodyPr>
            <a:normAutofit fontScale="92500" lnSpcReduction="20000"/>
          </a:bodyPr>
          <a:lstStyle/>
          <a:p>
            <a:r>
              <a:rPr lang="en-AU" dirty="0" smtClean="0"/>
              <a:t>According to the </a:t>
            </a:r>
            <a:r>
              <a:rPr lang="en-AU" u="sng" dirty="0" smtClean="0"/>
              <a:t>Quantity Theory of money</a:t>
            </a:r>
            <a:r>
              <a:rPr lang="en-AU" dirty="0" smtClean="0"/>
              <a:t>, what will happen when we increase the money supply by 2%?</a:t>
            </a:r>
          </a:p>
          <a:p>
            <a:r>
              <a:rPr lang="en-AU" dirty="0" smtClean="0">
                <a:solidFill>
                  <a:srgbClr val="0070C0"/>
                </a:solidFill>
              </a:rPr>
              <a:t>The price level will increase by 2% because we assume Velocity and Y is stable. </a:t>
            </a:r>
          </a:p>
          <a:p>
            <a:r>
              <a:rPr lang="en-AU" dirty="0" smtClean="0"/>
              <a:t>The quantity theory of money is based in the long run or short run?</a:t>
            </a:r>
          </a:p>
          <a:p>
            <a:r>
              <a:rPr lang="en-AU" dirty="0" smtClean="0">
                <a:solidFill>
                  <a:srgbClr val="0070C0"/>
                </a:solidFill>
              </a:rPr>
              <a:t>The long run</a:t>
            </a:r>
            <a:endParaRPr lang="en-AU" dirty="0">
              <a:solidFill>
                <a:srgbClr val="0070C0"/>
              </a:solidFill>
            </a:endParaRPr>
          </a:p>
        </p:txBody>
      </p:sp>
      <p:pic>
        <p:nvPicPr>
          <p:cNvPr id="4" name="Picture 3"/>
          <p:cNvPicPr>
            <a:picLocks noChangeAspect="1"/>
          </p:cNvPicPr>
          <p:nvPr/>
        </p:nvPicPr>
        <p:blipFill>
          <a:blip r:embed="rId2"/>
          <a:stretch>
            <a:fillRect/>
          </a:stretch>
        </p:blipFill>
        <p:spPr>
          <a:xfrm>
            <a:off x="942256" y="1559454"/>
            <a:ext cx="10307488" cy="2238687"/>
          </a:xfrm>
          <a:prstGeom prst="rect">
            <a:avLst/>
          </a:prstGeom>
        </p:spPr>
      </p:pic>
      <p:sp>
        <p:nvSpPr>
          <p:cNvPr id="5" name="Rectangle 4"/>
          <p:cNvSpPr/>
          <p:nvPr/>
        </p:nvSpPr>
        <p:spPr>
          <a:xfrm>
            <a:off x="6776720" y="2407920"/>
            <a:ext cx="1605280" cy="4770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48413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890337"/>
          </a:xfrm>
        </p:spPr>
        <p:txBody>
          <a:bodyPr/>
          <a:lstStyle/>
          <a:p>
            <a:r>
              <a:rPr lang="en-AU" dirty="0" smtClean="0"/>
              <a:t>Money Supply and Inflation – Money Market</a:t>
            </a:r>
            <a:endParaRPr lang="en-AU" dirty="0"/>
          </a:p>
        </p:txBody>
      </p:sp>
      <p:sp>
        <p:nvSpPr>
          <p:cNvPr id="5" name="Content Placeholder 4"/>
          <p:cNvSpPr>
            <a:spLocks noGrp="1"/>
          </p:cNvSpPr>
          <p:nvPr>
            <p:ph idx="1"/>
          </p:nvPr>
        </p:nvSpPr>
        <p:spPr>
          <a:xfrm>
            <a:off x="206477" y="1825625"/>
            <a:ext cx="3058947" cy="4351338"/>
          </a:xfrm>
        </p:spPr>
        <p:txBody>
          <a:bodyPr>
            <a:normAutofit fontScale="92500" lnSpcReduction="20000"/>
          </a:bodyPr>
          <a:lstStyle/>
          <a:p>
            <a:r>
              <a:rPr lang="en-AU" dirty="0" smtClean="0"/>
              <a:t>Once the money supply is increased through expansionary FP, the interest rate falls. </a:t>
            </a:r>
          </a:p>
          <a:p>
            <a:r>
              <a:rPr lang="en-AU" dirty="0" smtClean="0"/>
              <a:t>However, once the price level increases, MD will increase also, which will return interest rates back to the previous level.</a:t>
            </a:r>
            <a:endParaRPr lang="en-AU" dirty="0"/>
          </a:p>
        </p:txBody>
      </p:sp>
      <p:pic>
        <p:nvPicPr>
          <p:cNvPr id="6" name="Picture 5"/>
          <p:cNvPicPr>
            <a:picLocks noChangeAspect="1"/>
          </p:cNvPicPr>
          <p:nvPr/>
        </p:nvPicPr>
        <p:blipFill>
          <a:blip r:embed="rId2"/>
          <a:stretch>
            <a:fillRect/>
          </a:stretch>
        </p:blipFill>
        <p:spPr>
          <a:xfrm>
            <a:off x="3265424" y="1452107"/>
            <a:ext cx="8543118" cy="3971291"/>
          </a:xfrm>
          <a:prstGeom prst="rect">
            <a:avLst/>
          </a:prstGeom>
        </p:spPr>
      </p:pic>
      <p:sp>
        <p:nvSpPr>
          <p:cNvPr id="2" name="TextBox 1"/>
          <p:cNvSpPr txBox="1"/>
          <p:nvPr/>
        </p:nvSpPr>
        <p:spPr>
          <a:xfrm>
            <a:off x="4475463" y="5620043"/>
            <a:ext cx="6673645" cy="923330"/>
          </a:xfrm>
          <a:prstGeom prst="rect">
            <a:avLst/>
          </a:prstGeom>
          <a:solidFill>
            <a:srgbClr val="FFFF00"/>
          </a:solidFill>
        </p:spPr>
        <p:txBody>
          <a:bodyPr wrap="square" rtlCol="0">
            <a:spAutoFit/>
          </a:bodyPr>
          <a:lstStyle/>
          <a:p>
            <a:r>
              <a:rPr lang="en-AU" dirty="0" smtClean="0">
                <a:solidFill>
                  <a:srgbClr val="FF0000"/>
                </a:solidFill>
              </a:rPr>
              <a:t>Summary</a:t>
            </a:r>
          </a:p>
          <a:p>
            <a:r>
              <a:rPr lang="en-AU" dirty="0" smtClean="0">
                <a:solidFill>
                  <a:srgbClr val="FF0000"/>
                </a:solidFill>
              </a:rPr>
              <a:t>Short Run:</a:t>
            </a:r>
            <a:r>
              <a:rPr lang="en-AU" dirty="0">
                <a:solidFill>
                  <a:srgbClr val="FF0000"/>
                </a:solidFill>
              </a:rPr>
              <a:t> Expansionary MP </a:t>
            </a:r>
            <a:r>
              <a:rPr lang="en-AU" dirty="0" smtClean="0">
                <a:solidFill>
                  <a:srgbClr val="FF0000"/>
                </a:solidFill>
              </a:rPr>
              <a:t>→↓IR↑AD – MP changes output</a:t>
            </a:r>
          </a:p>
          <a:p>
            <a:r>
              <a:rPr lang="en-AU" dirty="0" smtClean="0">
                <a:solidFill>
                  <a:srgbClr val="FF0000"/>
                </a:solidFill>
              </a:rPr>
              <a:t>Long Run: ↑AD→↑PL→↑MD→↑IR – MP doesn’t change output</a:t>
            </a:r>
            <a:endParaRPr lang="en-AU" dirty="0">
              <a:solidFill>
                <a:srgbClr val="FF0000"/>
              </a:solidFill>
            </a:endParaRPr>
          </a:p>
        </p:txBody>
      </p:sp>
    </p:spTree>
    <p:extLst>
      <p:ext uri="{BB962C8B-B14F-4D97-AF65-F5344CB8AC3E}">
        <p14:creationId xmlns:p14="http://schemas.microsoft.com/office/powerpoint/2010/main" val="23184678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7493050" y="1508485"/>
            <a:ext cx="4353533" cy="2619741"/>
          </a:xfrm>
          <a:prstGeom prst="rect">
            <a:avLst/>
          </a:prstGeom>
        </p:spPr>
      </p:pic>
      <p:sp>
        <p:nvSpPr>
          <p:cNvPr id="5" name="TextBox 4"/>
          <p:cNvSpPr txBox="1"/>
          <p:nvPr/>
        </p:nvSpPr>
        <p:spPr>
          <a:xfrm>
            <a:off x="7493050" y="791199"/>
            <a:ext cx="4084320" cy="523220"/>
          </a:xfrm>
          <a:prstGeom prst="rect">
            <a:avLst/>
          </a:prstGeom>
          <a:solidFill>
            <a:schemeClr val="accent1">
              <a:lumMod val="60000"/>
              <a:lumOff val="40000"/>
            </a:schemeClr>
          </a:solidFill>
        </p:spPr>
        <p:txBody>
          <a:bodyPr wrap="square" rtlCol="0">
            <a:spAutoFit/>
          </a:bodyPr>
          <a:lstStyle/>
          <a:p>
            <a:r>
              <a:rPr lang="en-AU" sz="2800" dirty="0" smtClean="0"/>
              <a:t>Long Run Money Market</a:t>
            </a:r>
            <a:endParaRPr lang="en-AU" sz="2800" dirty="0"/>
          </a:p>
        </p:txBody>
      </p:sp>
      <p:pic>
        <p:nvPicPr>
          <p:cNvPr id="6" name="Picture 5"/>
          <p:cNvPicPr>
            <a:picLocks noChangeAspect="1"/>
          </p:cNvPicPr>
          <p:nvPr/>
        </p:nvPicPr>
        <p:blipFill>
          <a:blip r:embed="rId3"/>
          <a:stretch>
            <a:fillRect/>
          </a:stretch>
        </p:blipFill>
        <p:spPr>
          <a:xfrm>
            <a:off x="1127333" y="522700"/>
            <a:ext cx="6076584" cy="4020424"/>
          </a:xfrm>
          <a:prstGeom prst="rect">
            <a:avLst/>
          </a:prstGeom>
        </p:spPr>
      </p:pic>
    </p:spTree>
    <p:extLst>
      <p:ext uri="{BB962C8B-B14F-4D97-AF65-F5344CB8AC3E}">
        <p14:creationId xmlns:p14="http://schemas.microsoft.com/office/powerpoint/2010/main" val="341887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702" y="168480"/>
            <a:ext cx="10515600" cy="745920"/>
          </a:xfrm>
        </p:spPr>
        <p:txBody>
          <a:bodyPr/>
          <a:lstStyle/>
          <a:p>
            <a:r>
              <a:rPr lang="en-AU" dirty="0" smtClean="0"/>
              <a:t>Comparing Short Run vs Long Run</a:t>
            </a:r>
            <a:endParaRPr lang="en-AU" dirty="0"/>
          </a:p>
        </p:txBody>
      </p:sp>
      <p:sp>
        <p:nvSpPr>
          <p:cNvPr id="3" name="Content Placeholder 2"/>
          <p:cNvSpPr>
            <a:spLocks noGrp="1"/>
          </p:cNvSpPr>
          <p:nvPr>
            <p:ph idx="1"/>
          </p:nvPr>
        </p:nvSpPr>
        <p:spPr>
          <a:xfrm>
            <a:off x="4907378" y="1313144"/>
            <a:ext cx="2326106" cy="2416338"/>
          </a:xfrm>
        </p:spPr>
        <p:txBody>
          <a:bodyPr>
            <a:normAutofit fontScale="62500" lnSpcReduction="20000"/>
          </a:bodyPr>
          <a:lstStyle/>
          <a:p>
            <a:r>
              <a:rPr lang="en-AU" dirty="0" smtClean="0"/>
              <a:t>The idea that MP has no effect in the long run seems to contradict our previous study, however we should remember that the economy behaves differently in the long run and short run. </a:t>
            </a:r>
          </a:p>
        </p:txBody>
      </p:sp>
      <p:pic>
        <p:nvPicPr>
          <p:cNvPr id="8" name="Picture 7"/>
          <p:cNvPicPr>
            <a:picLocks noChangeAspect="1"/>
          </p:cNvPicPr>
          <p:nvPr/>
        </p:nvPicPr>
        <p:blipFill>
          <a:blip r:embed="rId2"/>
          <a:stretch>
            <a:fillRect/>
          </a:stretch>
        </p:blipFill>
        <p:spPr>
          <a:xfrm>
            <a:off x="7493050" y="1952709"/>
            <a:ext cx="4344006" cy="2514951"/>
          </a:xfrm>
          <a:prstGeom prst="rect">
            <a:avLst/>
          </a:prstGeom>
        </p:spPr>
      </p:pic>
      <p:pic>
        <p:nvPicPr>
          <p:cNvPr id="10" name="Picture 9"/>
          <p:cNvPicPr>
            <a:picLocks noChangeAspect="1"/>
          </p:cNvPicPr>
          <p:nvPr/>
        </p:nvPicPr>
        <p:blipFill>
          <a:blip r:embed="rId3"/>
          <a:stretch>
            <a:fillRect/>
          </a:stretch>
        </p:blipFill>
        <p:spPr>
          <a:xfrm>
            <a:off x="467240" y="2276711"/>
            <a:ext cx="4344006" cy="2981741"/>
          </a:xfrm>
          <a:prstGeom prst="rect">
            <a:avLst/>
          </a:prstGeom>
        </p:spPr>
      </p:pic>
      <p:sp>
        <p:nvSpPr>
          <p:cNvPr id="4" name="TextBox 3"/>
          <p:cNvSpPr txBox="1"/>
          <p:nvPr/>
        </p:nvSpPr>
        <p:spPr>
          <a:xfrm>
            <a:off x="467360" y="1045682"/>
            <a:ext cx="4084320" cy="769441"/>
          </a:xfrm>
          <a:prstGeom prst="rect">
            <a:avLst/>
          </a:prstGeom>
          <a:solidFill>
            <a:schemeClr val="accent6">
              <a:lumMod val="60000"/>
              <a:lumOff val="40000"/>
            </a:schemeClr>
          </a:solidFill>
        </p:spPr>
        <p:txBody>
          <a:bodyPr wrap="square" rtlCol="0">
            <a:spAutoFit/>
          </a:bodyPr>
          <a:lstStyle/>
          <a:p>
            <a:r>
              <a:rPr lang="en-AU" sz="4400" dirty="0" smtClean="0"/>
              <a:t>Short Run</a:t>
            </a:r>
            <a:endParaRPr lang="en-AU" sz="4400" dirty="0"/>
          </a:p>
        </p:txBody>
      </p:sp>
      <p:sp>
        <p:nvSpPr>
          <p:cNvPr id="11" name="TextBox 10"/>
          <p:cNvSpPr txBox="1"/>
          <p:nvPr/>
        </p:nvSpPr>
        <p:spPr>
          <a:xfrm>
            <a:off x="7493050" y="791199"/>
            <a:ext cx="4084320" cy="769441"/>
          </a:xfrm>
          <a:prstGeom prst="rect">
            <a:avLst/>
          </a:prstGeom>
          <a:solidFill>
            <a:schemeClr val="accent1">
              <a:lumMod val="60000"/>
              <a:lumOff val="40000"/>
            </a:schemeClr>
          </a:solidFill>
        </p:spPr>
        <p:txBody>
          <a:bodyPr wrap="square" rtlCol="0">
            <a:spAutoFit/>
          </a:bodyPr>
          <a:lstStyle/>
          <a:p>
            <a:r>
              <a:rPr lang="en-AU" sz="4400" dirty="0" smtClean="0"/>
              <a:t>Long Run</a:t>
            </a:r>
            <a:endParaRPr lang="en-AU" sz="4400" dirty="0"/>
          </a:p>
        </p:txBody>
      </p:sp>
      <p:sp>
        <p:nvSpPr>
          <p:cNvPr id="5" name="TextBox 4"/>
          <p:cNvSpPr txBox="1"/>
          <p:nvPr/>
        </p:nvSpPr>
        <p:spPr>
          <a:xfrm>
            <a:off x="3281244" y="5437919"/>
            <a:ext cx="3952240" cy="923330"/>
          </a:xfrm>
          <a:prstGeom prst="rect">
            <a:avLst/>
          </a:prstGeom>
          <a:solidFill>
            <a:srgbClr val="FFFF00"/>
          </a:solidFill>
        </p:spPr>
        <p:txBody>
          <a:bodyPr wrap="square" rtlCol="0">
            <a:spAutoFit/>
          </a:bodyPr>
          <a:lstStyle/>
          <a:p>
            <a:r>
              <a:rPr lang="en-AU" dirty="0" smtClean="0">
                <a:solidFill>
                  <a:srgbClr val="FF0000"/>
                </a:solidFill>
              </a:rPr>
              <a:t>Summary</a:t>
            </a:r>
          </a:p>
          <a:p>
            <a:r>
              <a:rPr lang="en-AU" dirty="0" smtClean="0">
                <a:solidFill>
                  <a:srgbClr val="FF0000"/>
                </a:solidFill>
              </a:rPr>
              <a:t>Short run: MP increases GDP.</a:t>
            </a:r>
          </a:p>
          <a:p>
            <a:r>
              <a:rPr lang="en-AU" dirty="0" smtClean="0">
                <a:solidFill>
                  <a:srgbClr val="FF0000"/>
                </a:solidFill>
              </a:rPr>
              <a:t>Long Run: MP has no effect on GDP.</a:t>
            </a:r>
            <a:endParaRPr lang="en-AU" dirty="0">
              <a:solidFill>
                <a:srgbClr val="FF0000"/>
              </a:solidFill>
            </a:endParaRPr>
          </a:p>
        </p:txBody>
      </p:sp>
      <p:sp>
        <p:nvSpPr>
          <p:cNvPr id="6" name="TextBox 5"/>
          <p:cNvSpPr txBox="1"/>
          <p:nvPr/>
        </p:nvSpPr>
        <p:spPr>
          <a:xfrm>
            <a:off x="4061861" y="2415941"/>
            <a:ext cx="943276" cy="646331"/>
          </a:xfrm>
          <a:prstGeom prst="rect">
            <a:avLst/>
          </a:prstGeom>
          <a:noFill/>
        </p:spPr>
        <p:txBody>
          <a:bodyPr wrap="square" rtlCol="0">
            <a:spAutoFit/>
          </a:bodyPr>
          <a:lstStyle/>
          <a:p>
            <a:r>
              <a:rPr lang="en-AU" dirty="0" smtClean="0"/>
              <a:t>Money Market</a:t>
            </a:r>
            <a:endParaRPr lang="en-AU" dirty="0"/>
          </a:p>
        </p:txBody>
      </p:sp>
    </p:spTree>
    <p:extLst>
      <p:ext uri="{BB962C8B-B14F-4D97-AF65-F5344CB8AC3E}">
        <p14:creationId xmlns:p14="http://schemas.microsoft.com/office/powerpoint/2010/main" val="1815145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937" y="156918"/>
            <a:ext cx="10885371" cy="662781"/>
          </a:xfrm>
        </p:spPr>
        <p:txBody>
          <a:bodyPr>
            <a:normAutofit fontScale="90000"/>
          </a:bodyPr>
          <a:lstStyle/>
          <a:p>
            <a:r>
              <a:rPr lang="en-AU" dirty="0" smtClean="0"/>
              <a:t>Quantity Theory of Money Summary</a:t>
            </a:r>
            <a:endParaRPr lang="en-AU" dirty="0"/>
          </a:p>
        </p:txBody>
      </p:sp>
      <p:pic>
        <p:nvPicPr>
          <p:cNvPr id="4" name="Picture 3"/>
          <p:cNvPicPr>
            <a:picLocks noChangeAspect="1"/>
          </p:cNvPicPr>
          <p:nvPr/>
        </p:nvPicPr>
        <p:blipFill>
          <a:blip r:embed="rId3"/>
          <a:stretch>
            <a:fillRect/>
          </a:stretch>
        </p:blipFill>
        <p:spPr>
          <a:xfrm>
            <a:off x="6655776" y="1533934"/>
            <a:ext cx="5061964" cy="2369773"/>
          </a:xfrm>
          <a:prstGeom prst="rect">
            <a:avLst/>
          </a:prstGeom>
        </p:spPr>
      </p:pic>
      <p:sp>
        <p:nvSpPr>
          <p:cNvPr id="6" name="TextBox 5"/>
          <p:cNvSpPr txBox="1"/>
          <p:nvPr/>
        </p:nvSpPr>
        <p:spPr>
          <a:xfrm>
            <a:off x="2043203" y="967347"/>
            <a:ext cx="1836856" cy="461665"/>
          </a:xfrm>
          <a:prstGeom prst="rect">
            <a:avLst/>
          </a:prstGeom>
          <a:solidFill>
            <a:srgbClr val="FFFF00"/>
          </a:solidFill>
        </p:spPr>
        <p:txBody>
          <a:bodyPr wrap="square" rtlCol="0">
            <a:spAutoFit/>
          </a:bodyPr>
          <a:lstStyle/>
          <a:p>
            <a:r>
              <a:rPr lang="en-US" sz="2400" b="1" dirty="0" smtClean="0"/>
              <a:t>Short Run</a:t>
            </a:r>
          </a:p>
        </p:txBody>
      </p:sp>
      <p:sp>
        <p:nvSpPr>
          <p:cNvPr id="5" name="TextBox 4"/>
          <p:cNvSpPr txBox="1"/>
          <p:nvPr/>
        </p:nvSpPr>
        <p:spPr>
          <a:xfrm>
            <a:off x="7790983" y="3707715"/>
            <a:ext cx="1215314" cy="400110"/>
          </a:xfrm>
          <a:prstGeom prst="rect">
            <a:avLst/>
          </a:prstGeom>
          <a:solidFill>
            <a:schemeClr val="accent4">
              <a:lumMod val="40000"/>
              <a:lumOff val="60000"/>
            </a:schemeClr>
          </a:solidFill>
        </p:spPr>
        <p:txBody>
          <a:bodyPr wrap="square" rtlCol="0">
            <a:spAutoFit/>
          </a:bodyPr>
          <a:lstStyle/>
          <a:p>
            <a:r>
              <a:rPr lang="en-AU" sz="2000" b="1" dirty="0" smtClean="0">
                <a:solidFill>
                  <a:srgbClr val="00B050"/>
                </a:solidFill>
              </a:rPr>
              <a:t>Stable</a:t>
            </a:r>
            <a:endParaRPr lang="en-AU" sz="2400" b="1" dirty="0">
              <a:solidFill>
                <a:srgbClr val="00B050"/>
              </a:solidFill>
            </a:endParaRPr>
          </a:p>
        </p:txBody>
      </p:sp>
      <p:sp>
        <p:nvSpPr>
          <p:cNvPr id="9" name="TextBox 8"/>
          <p:cNvSpPr txBox="1"/>
          <p:nvPr/>
        </p:nvSpPr>
        <p:spPr>
          <a:xfrm>
            <a:off x="10783241" y="3408614"/>
            <a:ext cx="1215314" cy="400110"/>
          </a:xfrm>
          <a:prstGeom prst="rect">
            <a:avLst/>
          </a:prstGeom>
          <a:solidFill>
            <a:schemeClr val="accent4">
              <a:lumMod val="40000"/>
              <a:lumOff val="60000"/>
            </a:schemeClr>
          </a:solidFill>
        </p:spPr>
        <p:txBody>
          <a:bodyPr wrap="square" rtlCol="0">
            <a:spAutoFit/>
          </a:bodyPr>
          <a:lstStyle/>
          <a:p>
            <a:r>
              <a:rPr lang="en-AU" sz="2000" b="1" dirty="0" smtClean="0">
                <a:solidFill>
                  <a:srgbClr val="00B050"/>
                </a:solidFill>
              </a:rPr>
              <a:t>Stable</a:t>
            </a:r>
            <a:endParaRPr lang="en-AU" sz="2400" b="1" dirty="0">
              <a:solidFill>
                <a:srgbClr val="00B050"/>
              </a:solidFill>
            </a:endParaRPr>
          </a:p>
        </p:txBody>
      </p:sp>
      <p:sp>
        <p:nvSpPr>
          <p:cNvPr id="10" name="TextBox 9"/>
          <p:cNvSpPr txBox="1"/>
          <p:nvPr/>
        </p:nvSpPr>
        <p:spPr>
          <a:xfrm>
            <a:off x="6264779" y="3400751"/>
            <a:ext cx="1215314" cy="400110"/>
          </a:xfrm>
          <a:prstGeom prst="rect">
            <a:avLst/>
          </a:prstGeom>
          <a:solidFill>
            <a:schemeClr val="accent4"/>
          </a:solidFill>
        </p:spPr>
        <p:txBody>
          <a:bodyPr wrap="square" rtlCol="0">
            <a:spAutoFit/>
          </a:bodyPr>
          <a:lstStyle/>
          <a:p>
            <a:r>
              <a:rPr lang="en-AU" sz="2000" b="1" dirty="0" smtClean="0">
                <a:solidFill>
                  <a:srgbClr val="002060"/>
                </a:solidFill>
              </a:rPr>
              <a:t>Variable</a:t>
            </a:r>
            <a:endParaRPr lang="en-AU" sz="2400" b="1" dirty="0">
              <a:solidFill>
                <a:srgbClr val="002060"/>
              </a:solidFill>
            </a:endParaRPr>
          </a:p>
        </p:txBody>
      </p:sp>
      <p:sp>
        <p:nvSpPr>
          <p:cNvPr id="11" name="TextBox 10"/>
          <p:cNvSpPr txBox="1"/>
          <p:nvPr/>
        </p:nvSpPr>
        <p:spPr>
          <a:xfrm>
            <a:off x="9287112" y="3713741"/>
            <a:ext cx="1215314" cy="400110"/>
          </a:xfrm>
          <a:prstGeom prst="rect">
            <a:avLst/>
          </a:prstGeom>
          <a:solidFill>
            <a:schemeClr val="accent4"/>
          </a:solidFill>
        </p:spPr>
        <p:txBody>
          <a:bodyPr wrap="square" rtlCol="0">
            <a:spAutoFit/>
          </a:bodyPr>
          <a:lstStyle/>
          <a:p>
            <a:r>
              <a:rPr lang="en-AU" sz="2000" b="1" dirty="0" smtClean="0">
                <a:solidFill>
                  <a:srgbClr val="002060"/>
                </a:solidFill>
              </a:rPr>
              <a:t>Variable</a:t>
            </a:r>
            <a:endParaRPr lang="en-AU" sz="2000" b="1" dirty="0">
              <a:solidFill>
                <a:srgbClr val="002060"/>
              </a:solidFill>
            </a:endParaRPr>
          </a:p>
        </p:txBody>
      </p:sp>
      <p:sp>
        <p:nvSpPr>
          <p:cNvPr id="12" name="TextBox 11"/>
          <p:cNvSpPr txBox="1"/>
          <p:nvPr/>
        </p:nvSpPr>
        <p:spPr>
          <a:xfrm>
            <a:off x="8368684" y="945984"/>
            <a:ext cx="1836856" cy="461665"/>
          </a:xfrm>
          <a:prstGeom prst="rect">
            <a:avLst/>
          </a:prstGeom>
          <a:solidFill>
            <a:srgbClr val="FFFF00"/>
          </a:solidFill>
        </p:spPr>
        <p:txBody>
          <a:bodyPr wrap="square" rtlCol="0">
            <a:spAutoFit/>
          </a:bodyPr>
          <a:lstStyle/>
          <a:p>
            <a:r>
              <a:rPr lang="en-US" sz="2400" b="1" dirty="0" smtClean="0"/>
              <a:t>Long Run</a:t>
            </a:r>
          </a:p>
        </p:txBody>
      </p:sp>
      <p:pic>
        <p:nvPicPr>
          <p:cNvPr id="17" name="Picture 16"/>
          <p:cNvPicPr>
            <a:picLocks noChangeAspect="1"/>
          </p:cNvPicPr>
          <p:nvPr/>
        </p:nvPicPr>
        <p:blipFill>
          <a:blip r:embed="rId4"/>
          <a:stretch>
            <a:fillRect/>
          </a:stretch>
        </p:blipFill>
        <p:spPr>
          <a:xfrm>
            <a:off x="2961631" y="1617395"/>
            <a:ext cx="2879074" cy="2202850"/>
          </a:xfrm>
          <a:prstGeom prst="rect">
            <a:avLst/>
          </a:prstGeom>
        </p:spPr>
      </p:pic>
      <p:pic>
        <p:nvPicPr>
          <p:cNvPr id="18" name="Picture 17"/>
          <p:cNvPicPr>
            <a:picLocks noChangeAspect="1"/>
          </p:cNvPicPr>
          <p:nvPr/>
        </p:nvPicPr>
        <p:blipFill>
          <a:blip r:embed="rId5"/>
          <a:stretch>
            <a:fillRect/>
          </a:stretch>
        </p:blipFill>
        <p:spPr>
          <a:xfrm>
            <a:off x="38126" y="1709464"/>
            <a:ext cx="2923505" cy="2233734"/>
          </a:xfrm>
          <a:prstGeom prst="rect">
            <a:avLst/>
          </a:prstGeom>
        </p:spPr>
      </p:pic>
      <p:sp>
        <p:nvSpPr>
          <p:cNvPr id="19" name="Rectangle 18"/>
          <p:cNvSpPr/>
          <p:nvPr/>
        </p:nvSpPr>
        <p:spPr>
          <a:xfrm>
            <a:off x="5929928" y="819699"/>
            <a:ext cx="150779" cy="574815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6"/>
          <a:stretch>
            <a:fillRect/>
          </a:stretch>
        </p:blipFill>
        <p:spPr>
          <a:xfrm>
            <a:off x="266646" y="5098972"/>
            <a:ext cx="5088213" cy="1175677"/>
          </a:xfrm>
          <a:prstGeom prst="rect">
            <a:avLst/>
          </a:prstGeom>
        </p:spPr>
      </p:pic>
      <p:pic>
        <p:nvPicPr>
          <p:cNvPr id="23" name="Picture 22"/>
          <p:cNvPicPr>
            <a:picLocks noChangeAspect="1"/>
          </p:cNvPicPr>
          <p:nvPr/>
        </p:nvPicPr>
        <p:blipFill>
          <a:blip r:embed="rId7"/>
          <a:stretch>
            <a:fillRect/>
          </a:stretch>
        </p:blipFill>
        <p:spPr>
          <a:xfrm>
            <a:off x="6485154" y="5289444"/>
            <a:ext cx="2801958" cy="962159"/>
          </a:xfrm>
          <a:prstGeom prst="rect">
            <a:avLst/>
          </a:prstGeom>
        </p:spPr>
      </p:pic>
      <p:sp>
        <p:nvSpPr>
          <p:cNvPr id="24" name="TextBox 23"/>
          <p:cNvSpPr txBox="1"/>
          <p:nvPr/>
        </p:nvSpPr>
        <p:spPr>
          <a:xfrm>
            <a:off x="9653954" y="4334608"/>
            <a:ext cx="2242038" cy="923330"/>
          </a:xfrm>
          <a:prstGeom prst="rect">
            <a:avLst/>
          </a:prstGeom>
          <a:noFill/>
        </p:spPr>
        <p:txBody>
          <a:bodyPr wrap="square" rtlCol="0">
            <a:spAutoFit/>
          </a:bodyPr>
          <a:lstStyle/>
          <a:p>
            <a:r>
              <a:rPr lang="en-US" dirty="0" smtClean="0"/>
              <a:t>Increasing money supply will only lead to inflation. </a:t>
            </a:r>
            <a:endParaRPr lang="en-US" dirty="0"/>
          </a:p>
        </p:txBody>
      </p:sp>
      <p:sp>
        <p:nvSpPr>
          <p:cNvPr id="25" name="TextBox 24"/>
          <p:cNvSpPr txBox="1"/>
          <p:nvPr/>
        </p:nvSpPr>
        <p:spPr>
          <a:xfrm>
            <a:off x="3503818" y="4209207"/>
            <a:ext cx="2242038" cy="954107"/>
          </a:xfrm>
          <a:prstGeom prst="rect">
            <a:avLst/>
          </a:prstGeom>
          <a:noFill/>
        </p:spPr>
        <p:txBody>
          <a:bodyPr wrap="square" rtlCol="0">
            <a:spAutoFit/>
          </a:bodyPr>
          <a:lstStyle/>
          <a:p>
            <a:r>
              <a:rPr lang="en-US" sz="1400" dirty="0" smtClean="0"/>
              <a:t>Increasing money supply is expansionary monetary policy that can increase output in the short run. </a:t>
            </a:r>
            <a:endParaRPr lang="en-US" sz="1400" dirty="0"/>
          </a:p>
        </p:txBody>
      </p:sp>
    </p:spTree>
    <p:extLst>
      <p:ext uri="{BB962C8B-B14F-4D97-AF65-F5344CB8AC3E}">
        <p14:creationId xmlns:p14="http://schemas.microsoft.com/office/powerpoint/2010/main" val="32834182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What is the effect of expansionary MP, increasing MS, in the short run?</a:t>
            </a:r>
          </a:p>
          <a:p>
            <a:r>
              <a:rPr lang="en-US" dirty="0" smtClean="0">
                <a:solidFill>
                  <a:srgbClr val="0070C0"/>
                </a:solidFill>
              </a:rPr>
              <a:t>Decrease of interest rates -&gt; increase consumption, investment -&gt; increase AD -&gt; increase output</a:t>
            </a:r>
          </a:p>
          <a:p>
            <a:r>
              <a:rPr lang="en-US" dirty="0"/>
              <a:t>What is the effect of expansionary MP, increasing MS, in the </a:t>
            </a:r>
            <a:r>
              <a:rPr lang="en-US" dirty="0" smtClean="0"/>
              <a:t>long </a:t>
            </a:r>
            <a:r>
              <a:rPr lang="en-US" dirty="0"/>
              <a:t>run</a:t>
            </a:r>
            <a:r>
              <a:rPr lang="en-US" dirty="0" smtClean="0"/>
              <a:t>?</a:t>
            </a:r>
          </a:p>
          <a:p>
            <a:r>
              <a:rPr lang="en-US" dirty="0" smtClean="0">
                <a:solidFill>
                  <a:srgbClr val="0070C0"/>
                </a:solidFill>
              </a:rPr>
              <a:t>No effect, just an increase of the price level. </a:t>
            </a:r>
            <a:endParaRPr lang="en-US" dirty="0">
              <a:solidFill>
                <a:srgbClr val="0070C0"/>
              </a:solidFill>
            </a:endParaRPr>
          </a:p>
          <a:p>
            <a:endParaRPr lang="en-US" dirty="0"/>
          </a:p>
        </p:txBody>
      </p:sp>
    </p:spTree>
    <p:extLst>
      <p:ext uri="{BB962C8B-B14F-4D97-AF65-F5344CB8AC3E}">
        <p14:creationId xmlns:p14="http://schemas.microsoft.com/office/powerpoint/2010/main" val="53069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Money Supply Growth and Inflation – Quantity Theory of Money</a:t>
            </a:r>
            <a:endParaRPr lang="en-AU" dirty="0"/>
          </a:p>
        </p:txBody>
      </p:sp>
      <p:sp>
        <p:nvSpPr>
          <p:cNvPr id="4" name="Text Placeholder 3"/>
          <p:cNvSpPr>
            <a:spLocks noGrp="1"/>
          </p:cNvSpPr>
          <p:nvPr>
            <p:ph type="body" idx="1"/>
          </p:nvPr>
        </p:nvSpPr>
        <p:spPr/>
        <p:txBody>
          <a:bodyPr/>
          <a:lstStyle/>
          <a:p>
            <a:endParaRPr lang="en-AU"/>
          </a:p>
        </p:txBody>
      </p:sp>
    </p:spTree>
    <p:extLst>
      <p:ext uri="{BB962C8B-B14F-4D97-AF65-F5344CB8AC3E}">
        <p14:creationId xmlns:p14="http://schemas.microsoft.com/office/powerpoint/2010/main" val="8862265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8419" y="273685"/>
            <a:ext cx="4839393" cy="499399"/>
          </a:xfrm>
        </p:spPr>
        <p:txBody>
          <a:bodyPr>
            <a:normAutofit fontScale="90000"/>
          </a:bodyPr>
          <a:lstStyle/>
          <a:p>
            <a:r>
              <a:rPr lang="en-US" dirty="0" smtClean="0"/>
              <a:t>3 Causes of Inflation</a:t>
            </a:r>
            <a:endParaRPr lang="en-US" dirty="0"/>
          </a:p>
        </p:txBody>
      </p:sp>
      <p:sp>
        <p:nvSpPr>
          <p:cNvPr id="3" name="Content Placeholder 2"/>
          <p:cNvSpPr>
            <a:spLocks noGrp="1"/>
          </p:cNvSpPr>
          <p:nvPr>
            <p:ph idx="1"/>
          </p:nvPr>
        </p:nvSpPr>
        <p:spPr>
          <a:xfrm>
            <a:off x="680322" y="2336873"/>
            <a:ext cx="3143533" cy="1619985"/>
          </a:xfrm>
          <a:solidFill>
            <a:schemeClr val="accent4">
              <a:lumMod val="20000"/>
              <a:lumOff val="80000"/>
            </a:schemeClr>
          </a:solidFill>
        </p:spPr>
        <p:txBody>
          <a:bodyPr>
            <a:normAutofit fontScale="47500" lnSpcReduction="20000"/>
          </a:bodyPr>
          <a:lstStyle/>
          <a:p>
            <a:pPr marL="0" indent="0">
              <a:buNone/>
            </a:pPr>
            <a:r>
              <a:rPr lang="en-US" b="1" dirty="0"/>
              <a:t>Demand Pull </a:t>
            </a:r>
            <a:r>
              <a:rPr lang="en-US" b="1" dirty="0" smtClean="0"/>
              <a:t>Inflation</a:t>
            </a:r>
          </a:p>
          <a:p>
            <a:r>
              <a:rPr lang="en-US" dirty="0" smtClean="0"/>
              <a:t>With </a:t>
            </a:r>
            <a:r>
              <a:rPr lang="en-US" dirty="0"/>
              <a:t>an increase in AD caused by an increase in any of the components of AD (C+I+G+X-M), the equilibrium price level will be higher</a:t>
            </a:r>
            <a:r>
              <a:rPr lang="en-US" dirty="0" smtClean="0"/>
              <a:t>.</a:t>
            </a:r>
          </a:p>
          <a:p>
            <a:r>
              <a:rPr lang="en-US" dirty="0" err="1" smtClean="0"/>
              <a:t>Eg</a:t>
            </a:r>
            <a:r>
              <a:rPr lang="en-US" dirty="0" smtClean="0"/>
              <a:t>. Prices in large cities are higher because people are more motivated to move there and will lead to higher AD.</a:t>
            </a:r>
            <a:endParaRPr lang="en-US" dirty="0"/>
          </a:p>
          <a:p>
            <a:endParaRPr lang="en-US" dirty="0"/>
          </a:p>
        </p:txBody>
      </p:sp>
      <p:pic>
        <p:nvPicPr>
          <p:cNvPr id="6" name="Picture 5"/>
          <p:cNvPicPr>
            <a:picLocks noChangeAspect="1"/>
          </p:cNvPicPr>
          <p:nvPr/>
        </p:nvPicPr>
        <p:blipFill>
          <a:blip r:embed="rId2"/>
          <a:stretch>
            <a:fillRect/>
          </a:stretch>
        </p:blipFill>
        <p:spPr>
          <a:xfrm>
            <a:off x="1271846" y="4055378"/>
            <a:ext cx="2795847" cy="2380721"/>
          </a:xfrm>
          <a:prstGeom prst="rect">
            <a:avLst/>
          </a:prstGeom>
        </p:spPr>
      </p:pic>
      <p:sp>
        <p:nvSpPr>
          <p:cNvPr id="7" name="Rectangle 6"/>
          <p:cNvSpPr/>
          <p:nvPr/>
        </p:nvSpPr>
        <p:spPr>
          <a:xfrm>
            <a:off x="4039996" y="2319258"/>
            <a:ext cx="3884815" cy="2169825"/>
          </a:xfrm>
          <a:prstGeom prst="rect">
            <a:avLst/>
          </a:prstGeom>
          <a:solidFill>
            <a:schemeClr val="accent3">
              <a:lumMod val="20000"/>
              <a:lumOff val="80000"/>
            </a:schemeClr>
          </a:solidFill>
        </p:spPr>
        <p:txBody>
          <a:bodyPr wrap="square">
            <a:spAutoFit/>
          </a:bodyPr>
          <a:lstStyle/>
          <a:p>
            <a:r>
              <a:rPr lang="en-US" sz="1400" b="1" dirty="0" smtClean="0"/>
              <a:t>Cost Push Inflation</a:t>
            </a:r>
          </a:p>
          <a:p>
            <a:r>
              <a:rPr lang="en-US" sz="1100" dirty="0" smtClean="0"/>
              <a:t>A </a:t>
            </a:r>
            <a:r>
              <a:rPr lang="en-US" sz="1100" dirty="0"/>
              <a:t>decrease in aggregate supply (</a:t>
            </a:r>
            <a:r>
              <a:rPr lang="en-US" sz="1100" dirty="0" err="1"/>
              <a:t>Eg</a:t>
            </a:r>
            <a:r>
              <a:rPr lang="en-US" sz="1100" dirty="0"/>
              <a:t>. Increased resource costs and supply costs)</a:t>
            </a:r>
          </a:p>
          <a:p>
            <a:r>
              <a:rPr lang="en-US" sz="1100" dirty="0"/>
              <a:t>This causes lower output and higher prices! This is also called stagflation = stagnation (no growth) + inflation</a:t>
            </a:r>
          </a:p>
          <a:p>
            <a:endParaRPr lang="en-US" sz="1100" dirty="0"/>
          </a:p>
          <a:p>
            <a:r>
              <a:rPr lang="en-US" sz="1100" dirty="0"/>
              <a:t>Eg.</a:t>
            </a:r>
            <a:r>
              <a:rPr lang="en-US" sz="1100" dirty="0">
                <a:hlinkClick r:id="rId3" action="ppaction://hlinkfile"/>
              </a:rPr>
              <a:t>1970s US stagflation </a:t>
            </a:r>
            <a:endParaRPr lang="en-US" sz="1100" dirty="0"/>
          </a:p>
          <a:p>
            <a:r>
              <a:rPr lang="en-US" sz="1100" dirty="0"/>
              <a:t>In the 1970s the OPEC countries, for political reasons, reduced their oil supply to many countries including the United States. Because oil is such an important resource, it affected the supply of many businesses. This caused the SRAS (or arguably the LRAS) to shift to the left, causing an increase in the price level.</a:t>
            </a:r>
          </a:p>
        </p:txBody>
      </p:sp>
      <p:pic>
        <p:nvPicPr>
          <p:cNvPr id="8" name="Picture 7"/>
          <p:cNvPicPr>
            <a:picLocks noChangeAspect="1"/>
          </p:cNvPicPr>
          <p:nvPr/>
        </p:nvPicPr>
        <p:blipFill>
          <a:blip r:embed="rId4"/>
          <a:stretch>
            <a:fillRect/>
          </a:stretch>
        </p:blipFill>
        <p:spPr>
          <a:xfrm>
            <a:off x="5336771" y="4563432"/>
            <a:ext cx="1951946" cy="2061474"/>
          </a:xfrm>
          <a:prstGeom prst="rect">
            <a:avLst/>
          </a:prstGeom>
        </p:spPr>
      </p:pic>
      <p:pic>
        <p:nvPicPr>
          <p:cNvPr id="9" name="Picture 8"/>
          <p:cNvPicPr>
            <a:picLocks noChangeAspect="1"/>
          </p:cNvPicPr>
          <p:nvPr/>
        </p:nvPicPr>
        <p:blipFill>
          <a:blip r:embed="rId5"/>
          <a:stretch>
            <a:fillRect/>
          </a:stretch>
        </p:blipFill>
        <p:spPr>
          <a:xfrm>
            <a:off x="8287812" y="4730332"/>
            <a:ext cx="3210365" cy="1496151"/>
          </a:xfrm>
          <a:prstGeom prst="rect">
            <a:avLst/>
          </a:prstGeom>
        </p:spPr>
      </p:pic>
      <p:sp>
        <p:nvSpPr>
          <p:cNvPr id="10" name="Rectangle 9"/>
          <p:cNvSpPr/>
          <p:nvPr/>
        </p:nvSpPr>
        <p:spPr>
          <a:xfrm>
            <a:off x="8140952" y="2342106"/>
            <a:ext cx="3711791" cy="2154436"/>
          </a:xfrm>
          <a:prstGeom prst="rect">
            <a:avLst/>
          </a:prstGeom>
          <a:solidFill>
            <a:schemeClr val="accent6">
              <a:lumMod val="20000"/>
              <a:lumOff val="80000"/>
            </a:schemeClr>
          </a:solidFill>
        </p:spPr>
        <p:txBody>
          <a:bodyPr wrap="square">
            <a:spAutoFit/>
          </a:bodyPr>
          <a:lstStyle/>
          <a:p>
            <a:r>
              <a:rPr lang="en-US" sz="1400" b="1" dirty="0" smtClean="0"/>
              <a:t>Quantity Theory of Money Inflation</a:t>
            </a:r>
          </a:p>
          <a:p>
            <a:r>
              <a:rPr lang="en-US" sz="1200" dirty="0" smtClean="0"/>
              <a:t>According </a:t>
            </a:r>
            <a:r>
              <a:rPr lang="en-US" sz="1200" dirty="0"/>
              <a:t>to some economists (Monetarism), the leading cause of inflation is always increases in the money supply.</a:t>
            </a:r>
          </a:p>
          <a:p>
            <a:r>
              <a:rPr lang="en-US" sz="1200" dirty="0"/>
              <a:t>This is effect is particularly apparent in poorly managed countries such as Zimbabwe and Venezuela where government money printing (creating new money) has lead to hyperinflation.</a:t>
            </a:r>
          </a:p>
          <a:p>
            <a:pPr lvl="1"/>
            <a:r>
              <a:rPr lang="en-US" sz="1200" dirty="0"/>
              <a:t>Inflation was so bad in Zimbabwe that the US dollar was temporarily adopted as the nation’s currency because its currency became worthless.</a:t>
            </a:r>
          </a:p>
        </p:txBody>
      </p:sp>
      <p:sp>
        <p:nvSpPr>
          <p:cNvPr id="11" name="Down Arrow 10"/>
          <p:cNvSpPr/>
          <p:nvPr/>
        </p:nvSpPr>
        <p:spPr>
          <a:xfrm>
            <a:off x="5355324" y="773084"/>
            <a:ext cx="365760" cy="14718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rot="18042951">
            <a:off x="6836073" y="245967"/>
            <a:ext cx="365760" cy="24599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rot="3317933">
            <a:off x="3966862" y="400837"/>
            <a:ext cx="365760" cy="21502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32262" y="415636"/>
            <a:ext cx="2729484" cy="1169551"/>
          </a:xfrm>
          <a:prstGeom prst="rect">
            <a:avLst/>
          </a:prstGeom>
          <a:noFill/>
        </p:spPr>
        <p:txBody>
          <a:bodyPr wrap="square" rtlCol="0">
            <a:spAutoFit/>
          </a:bodyPr>
          <a:lstStyle/>
          <a:p>
            <a:r>
              <a:rPr lang="en-US" sz="1400" dirty="0" smtClean="0"/>
              <a:t>There are certain questions that will ask about ‘demand pull’ and ‘cost push’ inflation in particular. You should understand these causes of inflation.</a:t>
            </a:r>
            <a:endParaRPr lang="en-US" sz="1400" dirty="0"/>
          </a:p>
        </p:txBody>
      </p:sp>
      <p:sp>
        <p:nvSpPr>
          <p:cNvPr id="15" name="TextBox 14"/>
          <p:cNvSpPr txBox="1"/>
          <p:nvPr/>
        </p:nvSpPr>
        <p:spPr>
          <a:xfrm>
            <a:off x="8753302" y="174567"/>
            <a:ext cx="3025833" cy="1200329"/>
          </a:xfrm>
          <a:prstGeom prst="rect">
            <a:avLst/>
          </a:prstGeom>
          <a:noFill/>
        </p:spPr>
        <p:txBody>
          <a:bodyPr wrap="square" rtlCol="0">
            <a:spAutoFit/>
          </a:bodyPr>
          <a:lstStyle/>
          <a:p>
            <a:r>
              <a:rPr lang="en-US" dirty="0" smtClean="0"/>
              <a:t>To remember if it’s cost push, or cost pull inflation… remember that co</a:t>
            </a:r>
            <a:r>
              <a:rPr lang="en-US" dirty="0" smtClean="0">
                <a:solidFill>
                  <a:srgbClr val="FF0000"/>
                </a:solidFill>
              </a:rPr>
              <a:t>s</a:t>
            </a:r>
            <a:r>
              <a:rPr lang="en-US" dirty="0" smtClean="0"/>
              <a:t>t and pu</a:t>
            </a:r>
            <a:r>
              <a:rPr lang="en-US" dirty="0" smtClean="0">
                <a:solidFill>
                  <a:srgbClr val="FF0000"/>
                </a:solidFill>
              </a:rPr>
              <a:t>s</a:t>
            </a:r>
            <a:r>
              <a:rPr lang="en-US" dirty="0" smtClean="0"/>
              <a:t>h both have an ‘</a:t>
            </a:r>
            <a:r>
              <a:rPr lang="en-US" dirty="0" smtClean="0">
                <a:solidFill>
                  <a:srgbClr val="FF0000"/>
                </a:solidFill>
              </a:rPr>
              <a:t>s</a:t>
            </a:r>
            <a:r>
              <a:rPr lang="en-US" dirty="0" smtClean="0"/>
              <a:t>’.</a:t>
            </a:r>
          </a:p>
        </p:txBody>
      </p:sp>
    </p:spTree>
    <p:extLst>
      <p:ext uri="{BB962C8B-B14F-4D97-AF65-F5344CB8AC3E}">
        <p14:creationId xmlns:p14="http://schemas.microsoft.com/office/powerpoint/2010/main" val="35879879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Inflation Review Question</a:t>
            </a:r>
            <a:endParaRPr lang="en-US" dirty="0"/>
          </a:p>
        </p:txBody>
      </p:sp>
      <p:sp>
        <p:nvSpPr>
          <p:cNvPr id="3" name="Content Placeholder 2"/>
          <p:cNvSpPr>
            <a:spLocks noGrp="1"/>
          </p:cNvSpPr>
          <p:nvPr>
            <p:ph idx="1"/>
          </p:nvPr>
        </p:nvSpPr>
        <p:spPr/>
        <p:txBody>
          <a:bodyPr/>
          <a:lstStyle/>
          <a:p>
            <a:r>
              <a:rPr lang="en-US" dirty="0" smtClean="0"/>
              <a:t>What </a:t>
            </a:r>
            <a:r>
              <a:rPr lang="en-US" dirty="0"/>
              <a:t>are three causes of inflation</a:t>
            </a:r>
            <a:r>
              <a:rPr lang="en-US" dirty="0" smtClean="0"/>
              <a:t>? Use graphs or equations to show the effect</a:t>
            </a:r>
          </a:p>
          <a:p>
            <a:r>
              <a:rPr lang="en-US" dirty="0" smtClean="0">
                <a:solidFill>
                  <a:srgbClr val="0070C0"/>
                </a:solidFill>
              </a:rPr>
              <a:t>Demand Pull, Cost Push, </a:t>
            </a:r>
            <a:r>
              <a:rPr lang="en-US" dirty="0" err="1" smtClean="0">
                <a:solidFill>
                  <a:srgbClr val="0070C0"/>
                </a:solidFill>
              </a:rPr>
              <a:t>Inc</a:t>
            </a:r>
            <a:r>
              <a:rPr lang="en-US" dirty="0" smtClean="0">
                <a:solidFill>
                  <a:srgbClr val="0070C0"/>
                </a:solidFill>
              </a:rPr>
              <a:t> </a:t>
            </a:r>
            <a:r>
              <a:rPr lang="en-US" dirty="0" err="1" smtClean="0">
                <a:solidFill>
                  <a:srgbClr val="0070C0"/>
                </a:solidFill>
              </a:rPr>
              <a:t>rease</a:t>
            </a:r>
            <a:r>
              <a:rPr lang="en-US" dirty="0" smtClean="0">
                <a:solidFill>
                  <a:srgbClr val="0070C0"/>
                </a:solidFill>
              </a:rPr>
              <a:t> in Money Supply</a:t>
            </a:r>
          </a:p>
          <a:p>
            <a:endParaRPr lang="en-US" dirty="0"/>
          </a:p>
        </p:txBody>
      </p:sp>
      <p:pic>
        <p:nvPicPr>
          <p:cNvPr id="4" name="Picture 3"/>
          <p:cNvPicPr>
            <a:picLocks noChangeAspect="1"/>
          </p:cNvPicPr>
          <p:nvPr/>
        </p:nvPicPr>
        <p:blipFill>
          <a:blip r:embed="rId2"/>
          <a:stretch>
            <a:fillRect/>
          </a:stretch>
        </p:blipFill>
        <p:spPr>
          <a:xfrm>
            <a:off x="680321" y="3422468"/>
            <a:ext cx="3568221" cy="2835937"/>
          </a:xfrm>
          <a:prstGeom prst="rect">
            <a:avLst/>
          </a:prstGeom>
        </p:spPr>
      </p:pic>
      <p:pic>
        <p:nvPicPr>
          <p:cNvPr id="5" name="Picture 4"/>
          <p:cNvPicPr>
            <a:picLocks noChangeAspect="1"/>
          </p:cNvPicPr>
          <p:nvPr/>
        </p:nvPicPr>
        <p:blipFill>
          <a:blip r:embed="rId3"/>
          <a:stretch>
            <a:fillRect/>
          </a:stretch>
        </p:blipFill>
        <p:spPr>
          <a:xfrm>
            <a:off x="4406421" y="3289976"/>
            <a:ext cx="2936165" cy="3100920"/>
          </a:xfrm>
          <a:prstGeom prst="rect">
            <a:avLst/>
          </a:prstGeom>
        </p:spPr>
      </p:pic>
      <p:pic>
        <p:nvPicPr>
          <p:cNvPr id="6" name="Picture 5"/>
          <p:cNvPicPr>
            <a:picLocks noChangeAspect="1"/>
          </p:cNvPicPr>
          <p:nvPr/>
        </p:nvPicPr>
        <p:blipFill>
          <a:blip r:embed="rId4"/>
          <a:stretch>
            <a:fillRect/>
          </a:stretch>
        </p:blipFill>
        <p:spPr>
          <a:xfrm>
            <a:off x="7882555" y="3422468"/>
            <a:ext cx="4398886" cy="2059351"/>
          </a:xfrm>
          <a:prstGeom prst="rect">
            <a:avLst/>
          </a:prstGeom>
        </p:spPr>
      </p:pic>
    </p:spTree>
    <p:extLst>
      <p:ext uri="{BB962C8B-B14F-4D97-AF65-F5344CB8AC3E}">
        <p14:creationId xmlns:p14="http://schemas.microsoft.com/office/powerpoint/2010/main" val="361360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Exercises</a:t>
            </a:r>
            <a:endParaRPr lang="en-AU" dirty="0"/>
          </a:p>
        </p:txBody>
      </p:sp>
      <p:sp>
        <p:nvSpPr>
          <p:cNvPr id="3" name="Content Placeholder 2"/>
          <p:cNvSpPr>
            <a:spLocks noGrp="1"/>
          </p:cNvSpPr>
          <p:nvPr>
            <p:ph idx="1"/>
          </p:nvPr>
        </p:nvSpPr>
        <p:spPr/>
        <p:txBody>
          <a:bodyPr/>
          <a:lstStyle/>
          <a:p>
            <a:endParaRPr lang="en-AU"/>
          </a:p>
        </p:txBody>
      </p:sp>
    </p:spTree>
    <p:extLst>
      <p:ext uri="{BB962C8B-B14F-4D97-AF65-F5344CB8AC3E}">
        <p14:creationId xmlns:p14="http://schemas.microsoft.com/office/powerpoint/2010/main" val="12210964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120847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5.4 Government Deficits and National Debt</a:t>
            </a:r>
            <a:endParaRPr lang="en-AU" dirty="0"/>
          </a:p>
        </p:txBody>
      </p:sp>
      <p:sp>
        <p:nvSpPr>
          <p:cNvPr id="4" name="Text Placeholder 3"/>
          <p:cNvSpPr>
            <a:spLocks noGrp="1"/>
          </p:cNvSpPr>
          <p:nvPr>
            <p:ph type="body" idx="1"/>
          </p:nvPr>
        </p:nvSpPr>
        <p:spPr/>
        <p:txBody>
          <a:bodyPr/>
          <a:lstStyle/>
          <a:p>
            <a:endParaRPr lang="en-AU"/>
          </a:p>
        </p:txBody>
      </p:sp>
    </p:spTree>
    <p:extLst>
      <p:ext uri="{BB962C8B-B14F-4D97-AF65-F5344CB8AC3E}">
        <p14:creationId xmlns:p14="http://schemas.microsoft.com/office/powerpoint/2010/main" val="31371068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Government Budgets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163472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3904" y="296299"/>
            <a:ext cx="7194754" cy="705963"/>
          </a:xfrm>
        </p:spPr>
        <p:txBody>
          <a:bodyPr>
            <a:normAutofit/>
          </a:bodyPr>
          <a:lstStyle/>
          <a:p>
            <a:r>
              <a:rPr lang="en-AU" dirty="0" smtClean="0"/>
              <a:t>Government Budget</a:t>
            </a:r>
            <a:endParaRPr lang="en-AU" dirty="0"/>
          </a:p>
        </p:txBody>
      </p:sp>
      <p:sp>
        <p:nvSpPr>
          <p:cNvPr id="2" name="TextBox 1"/>
          <p:cNvSpPr txBox="1"/>
          <p:nvPr/>
        </p:nvSpPr>
        <p:spPr>
          <a:xfrm>
            <a:off x="218769" y="1084640"/>
            <a:ext cx="7784690" cy="2554545"/>
          </a:xfrm>
          <a:prstGeom prst="rect">
            <a:avLst/>
          </a:prstGeom>
          <a:noFill/>
        </p:spPr>
        <p:txBody>
          <a:bodyPr wrap="square" rtlCol="0">
            <a:spAutoFit/>
          </a:bodyPr>
          <a:lstStyle/>
          <a:p>
            <a:pPr marL="285750" indent="-285750">
              <a:buFont typeface="Arial" panose="020B0604020202020204" pitchFamily="34" charset="0"/>
              <a:buChar char="•"/>
            </a:pPr>
            <a:r>
              <a:rPr lang="en-AU" sz="2000" dirty="0" smtClean="0"/>
              <a:t>The </a:t>
            </a:r>
            <a:r>
              <a:rPr lang="en-AU" sz="2000" dirty="0" smtClean="0">
                <a:solidFill>
                  <a:srgbClr val="00B0F0"/>
                </a:solidFill>
              </a:rPr>
              <a:t>government budget </a:t>
            </a:r>
            <a:r>
              <a:rPr lang="en-AU" sz="2000" dirty="0" smtClean="0"/>
              <a:t>is a </a:t>
            </a:r>
            <a:r>
              <a:rPr lang="en-AU" sz="2000" dirty="0" smtClean="0">
                <a:solidFill>
                  <a:srgbClr val="00B0F0"/>
                </a:solidFill>
              </a:rPr>
              <a:t>plan for the amount of tax and government expenditure</a:t>
            </a:r>
            <a:r>
              <a:rPr lang="en-AU" sz="2000" dirty="0" smtClean="0"/>
              <a:t>.</a:t>
            </a:r>
          </a:p>
          <a:p>
            <a:pPr marL="285750" indent="-285750">
              <a:buFont typeface="Arial" panose="020B0604020202020204" pitchFamily="34" charset="0"/>
              <a:buChar char="•"/>
            </a:pPr>
            <a:r>
              <a:rPr lang="en-AU" sz="2000" dirty="0">
                <a:solidFill>
                  <a:srgbClr val="7030A0"/>
                </a:solidFill>
              </a:rPr>
              <a:t>How does a government pay for Government Spending (G) </a:t>
            </a:r>
            <a:r>
              <a:rPr lang="en-AU" sz="2000" dirty="0"/>
              <a:t>and government transfers?</a:t>
            </a:r>
          </a:p>
          <a:p>
            <a:pPr marL="742950" lvl="1" indent="-285750">
              <a:buFont typeface="Arial" panose="020B0604020202020204" pitchFamily="34" charset="0"/>
              <a:buChar char="•"/>
            </a:pPr>
            <a:r>
              <a:rPr lang="en-AU" sz="2000" dirty="0">
                <a:solidFill>
                  <a:srgbClr val="7030A0"/>
                </a:solidFill>
              </a:rPr>
              <a:t>One of the main ways </a:t>
            </a:r>
            <a:r>
              <a:rPr lang="en-AU" sz="2000" dirty="0"/>
              <a:t>is through </a:t>
            </a:r>
            <a:r>
              <a:rPr lang="en-AU" sz="2000" dirty="0">
                <a:solidFill>
                  <a:srgbClr val="7030A0"/>
                </a:solidFill>
              </a:rPr>
              <a:t>raising tax</a:t>
            </a:r>
            <a:r>
              <a:rPr lang="en-AU" sz="2000" dirty="0"/>
              <a:t>. (Income tax, Consumption tax, Corporate tax, import tax etc</a:t>
            </a:r>
            <a:r>
              <a:rPr lang="en-AU" sz="2000" dirty="0" smtClean="0"/>
              <a:t>.)</a:t>
            </a:r>
          </a:p>
          <a:p>
            <a:pPr marL="285750" indent="-285750">
              <a:buFont typeface="Arial" panose="020B0604020202020204" pitchFamily="34" charset="0"/>
              <a:buChar char="•"/>
            </a:pPr>
            <a:r>
              <a:rPr lang="en-AU" sz="2000" dirty="0" smtClean="0">
                <a:solidFill>
                  <a:schemeClr val="accent2">
                    <a:lumMod val="75000"/>
                  </a:schemeClr>
                </a:solidFill>
              </a:rPr>
              <a:t>National Savings/Public Savings </a:t>
            </a:r>
            <a:r>
              <a:rPr lang="en-AU" sz="2000" dirty="0" smtClean="0"/>
              <a:t>will be </a:t>
            </a:r>
            <a:r>
              <a:rPr lang="en-AU" sz="2000" dirty="0" smtClean="0">
                <a:solidFill>
                  <a:schemeClr val="accent2">
                    <a:lumMod val="75000"/>
                  </a:schemeClr>
                </a:solidFill>
              </a:rPr>
              <a:t>affected by </a:t>
            </a:r>
            <a:r>
              <a:rPr lang="en-AU" sz="2000" dirty="0" smtClean="0"/>
              <a:t>the </a:t>
            </a:r>
            <a:r>
              <a:rPr lang="en-AU" sz="2000" dirty="0" smtClean="0">
                <a:solidFill>
                  <a:schemeClr val="accent2">
                    <a:lumMod val="75000"/>
                  </a:schemeClr>
                </a:solidFill>
              </a:rPr>
              <a:t>government budget</a:t>
            </a:r>
            <a:r>
              <a:rPr lang="en-AU" sz="2000" dirty="0" smtClean="0"/>
              <a:t>. (Note: Negative Public savings = Public debt)</a:t>
            </a:r>
            <a:endParaRPr lang="en-AU" sz="2000" dirty="0"/>
          </a:p>
        </p:txBody>
      </p:sp>
      <p:pic>
        <p:nvPicPr>
          <p:cNvPr id="3" name="Picture 2"/>
          <p:cNvPicPr>
            <a:picLocks noChangeAspect="1"/>
          </p:cNvPicPr>
          <p:nvPr/>
        </p:nvPicPr>
        <p:blipFill>
          <a:blip r:embed="rId2"/>
          <a:stretch>
            <a:fillRect/>
          </a:stretch>
        </p:blipFill>
        <p:spPr>
          <a:xfrm>
            <a:off x="8369656" y="1379045"/>
            <a:ext cx="2182760" cy="1270295"/>
          </a:xfrm>
          <a:prstGeom prst="rect">
            <a:avLst/>
          </a:prstGeom>
        </p:spPr>
      </p:pic>
      <p:sp>
        <p:nvSpPr>
          <p:cNvPr id="6" name="Content Placeholder 4"/>
          <p:cNvSpPr txBox="1">
            <a:spLocks/>
          </p:cNvSpPr>
          <p:nvPr/>
        </p:nvSpPr>
        <p:spPr>
          <a:xfrm>
            <a:off x="218769" y="3935116"/>
            <a:ext cx="7344697" cy="2863695"/>
          </a:xfrm>
          <a:prstGeom prst="rect">
            <a:avLst/>
          </a:prstGeom>
          <a:solidFill>
            <a:schemeClr val="tx2">
              <a:lumMod val="20000"/>
              <a:lumOff val="8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400" dirty="0" smtClean="0"/>
              <a:t>The </a:t>
            </a:r>
            <a:r>
              <a:rPr lang="en-AU" sz="2400" dirty="0" smtClean="0">
                <a:solidFill>
                  <a:srgbClr val="00B050"/>
                </a:solidFill>
              </a:rPr>
              <a:t>government budget </a:t>
            </a:r>
            <a:r>
              <a:rPr lang="en-AU" sz="2400" dirty="0" smtClean="0"/>
              <a:t>is a </a:t>
            </a:r>
            <a:r>
              <a:rPr lang="en-AU" sz="2400" dirty="0" smtClean="0">
                <a:solidFill>
                  <a:srgbClr val="00B050"/>
                </a:solidFill>
              </a:rPr>
              <a:t>plan for government expenditure and tax </a:t>
            </a:r>
            <a:r>
              <a:rPr lang="en-AU" sz="2400" dirty="0" smtClean="0"/>
              <a:t>and can fall into three categories: </a:t>
            </a:r>
          </a:p>
          <a:p>
            <a:pPr lvl="1"/>
            <a:r>
              <a:rPr lang="en-AU" sz="2000" b="1" dirty="0" smtClean="0"/>
              <a:t>Balanced Budget</a:t>
            </a:r>
            <a:r>
              <a:rPr lang="en-AU" sz="2000" dirty="0" smtClean="0"/>
              <a:t>: Tax = Government Expenditure</a:t>
            </a:r>
          </a:p>
          <a:p>
            <a:pPr lvl="2"/>
            <a:r>
              <a:rPr lang="en-AU" sz="1800" dirty="0" smtClean="0"/>
              <a:t>National Savings/Debt will stay the same.</a:t>
            </a:r>
          </a:p>
          <a:p>
            <a:pPr lvl="1"/>
            <a:r>
              <a:rPr lang="en-AU" sz="2000" b="1" dirty="0" smtClean="0"/>
              <a:t>Budget Deficit</a:t>
            </a:r>
            <a:r>
              <a:rPr lang="en-AU" sz="2000" dirty="0" smtClean="0"/>
              <a:t>: Tax &lt; Government Expenditure</a:t>
            </a:r>
          </a:p>
          <a:p>
            <a:pPr lvl="2"/>
            <a:r>
              <a:rPr lang="en-AU" sz="1800" dirty="0" smtClean="0"/>
              <a:t>National Savings will decrease/National debt will increase.</a:t>
            </a:r>
          </a:p>
          <a:p>
            <a:pPr lvl="1"/>
            <a:r>
              <a:rPr lang="en-AU" sz="2000" b="1" dirty="0" smtClean="0"/>
              <a:t>Budget Surplus</a:t>
            </a:r>
            <a:r>
              <a:rPr lang="en-AU" sz="2000" dirty="0" smtClean="0"/>
              <a:t>: Tax &gt; Government Expenditure</a:t>
            </a:r>
          </a:p>
          <a:p>
            <a:pPr lvl="2"/>
            <a:r>
              <a:rPr lang="en-AU" sz="1800" dirty="0" smtClean="0"/>
              <a:t>National Savings will increase/National debt will decrease.</a:t>
            </a:r>
            <a:endParaRPr lang="en-AU" sz="1800" dirty="0"/>
          </a:p>
        </p:txBody>
      </p:sp>
      <p:pic>
        <p:nvPicPr>
          <p:cNvPr id="9" name="Picture 8"/>
          <p:cNvPicPr>
            <a:picLocks noChangeAspect="1"/>
          </p:cNvPicPr>
          <p:nvPr/>
        </p:nvPicPr>
        <p:blipFill>
          <a:blip r:embed="rId3"/>
          <a:stretch>
            <a:fillRect/>
          </a:stretch>
        </p:blipFill>
        <p:spPr>
          <a:xfrm>
            <a:off x="7914967" y="2649340"/>
            <a:ext cx="3544417" cy="3035040"/>
          </a:xfrm>
          <a:prstGeom prst="rect">
            <a:avLst/>
          </a:prstGeom>
        </p:spPr>
      </p:pic>
      <p:sp>
        <p:nvSpPr>
          <p:cNvPr id="10" name="TextBox 9"/>
          <p:cNvSpPr txBox="1"/>
          <p:nvPr/>
        </p:nvSpPr>
        <p:spPr>
          <a:xfrm>
            <a:off x="8003459" y="5684380"/>
            <a:ext cx="3824748" cy="923330"/>
          </a:xfrm>
          <a:prstGeom prst="rect">
            <a:avLst/>
          </a:prstGeom>
          <a:noFill/>
        </p:spPr>
        <p:txBody>
          <a:bodyPr wrap="square" rtlCol="0">
            <a:spAutoFit/>
          </a:bodyPr>
          <a:lstStyle/>
          <a:p>
            <a:r>
              <a:rPr lang="en-AU" dirty="0" smtClean="0"/>
              <a:t>The government will have a certain targets for the proportion of spending on different parts of the economy. </a:t>
            </a:r>
            <a:endParaRPr lang="en-AU" dirty="0"/>
          </a:p>
        </p:txBody>
      </p:sp>
      <p:sp>
        <p:nvSpPr>
          <p:cNvPr id="5" name="TextBox 4"/>
          <p:cNvSpPr txBox="1"/>
          <p:nvPr/>
        </p:nvSpPr>
        <p:spPr>
          <a:xfrm>
            <a:off x="6647837" y="127819"/>
            <a:ext cx="5052550" cy="923330"/>
          </a:xfrm>
          <a:prstGeom prst="rect">
            <a:avLst/>
          </a:prstGeom>
          <a:solidFill>
            <a:srgbClr val="FFFF00"/>
          </a:solidFill>
        </p:spPr>
        <p:txBody>
          <a:bodyPr wrap="square" rtlCol="0">
            <a:spAutoFit/>
          </a:bodyPr>
          <a:lstStyle/>
          <a:p>
            <a:r>
              <a:rPr lang="en-AU" dirty="0" smtClean="0">
                <a:solidFill>
                  <a:srgbClr val="FF0000"/>
                </a:solidFill>
              </a:rPr>
              <a:t>Summary</a:t>
            </a:r>
          </a:p>
          <a:p>
            <a:r>
              <a:rPr lang="en-AU" dirty="0" smtClean="0">
                <a:solidFill>
                  <a:srgbClr val="FF0000"/>
                </a:solidFill>
              </a:rPr>
              <a:t>Government budgets are the plan for spending and tax and can be balanced, in deficit or in surplus.</a:t>
            </a:r>
          </a:p>
        </p:txBody>
      </p:sp>
    </p:spTree>
    <p:extLst>
      <p:ext uri="{BB962C8B-B14F-4D97-AF65-F5344CB8AC3E}">
        <p14:creationId xmlns:p14="http://schemas.microsoft.com/office/powerpoint/2010/main" val="16464910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normAutofit/>
          </a:bodyPr>
          <a:lstStyle/>
          <a:p>
            <a:r>
              <a:rPr lang="en-AU" dirty="0" smtClean="0"/>
              <a:t>What is the government budget?</a:t>
            </a:r>
          </a:p>
          <a:p>
            <a:r>
              <a:rPr lang="en-AU" dirty="0" smtClean="0">
                <a:solidFill>
                  <a:srgbClr val="0070C0"/>
                </a:solidFill>
              </a:rPr>
              <a:t>A plan for how much the government spends and plans to raise in tax.</a:t>
            </a:r>
          </a:p>
          <a:p>
            <a:r>
              <a:rPr lang="en-AU" dirty="0"/>
              <a:t>What are three types of government budget that can occur?</a:t>
            </a:r>
          </a:p>
          <a:p>
            <a:pPr lvl="1"/>
            <a:r>
              <a:rPr lang="en-AU" b="1" dirty="0">
                <a:solidFill>
                  <a:srgbClr val="0070C0"/>
                </a:solidFill>
              </a:rPr>
              <a:t>Balanced Budget</a:t>
            </a:r>
            <a:r>
              <a:rPr lang="en-AU" dirty="0">
                <a:solidFill>
                  <a:srgbClr val="0070C0"/>
                </a:solidFill>
              </a:rPr>
              <a:t>: Tax = Government Expenditure</a:t>
            </a:r>
          </a:p>
          <a:p>
            <a:pPr lvl="1"/>
            <a:r>
              <a:rPr lang="en-AU" b="1" dirty="0">
                <a:solidFill>
                  <a:srgbClr val="0070C0"/>
                </a:solidFill>
              </a:rPr>
              <a:t>Budget Deficit</a:t>
            </a:r>
            <a:r>
              <a:rPr lang="en-AU" dirty="0">
                <a:solidFill>
                  <a:srgbClr val="0070C0"/>
                </a:solidFill>
              </a:rPr>
              <a:t>: Tax &lt; Government Expenditure</a:t>
            </a:r>
          </a:p>
          <a:p>
            <a:pPr lvl="1"/>
            <a:r>
              <a:rPr lang="en-AU" b="1" dirty="0">
                <a:solidFill>
                  <a:srgbClr val="0070C0"/>
                </a:solidFill>
              </a:rPr>
              <a:t>Budget Surplus</a:t>
            </a:r>
            <a:r>
              <a:rPr lang="en-AU" dirty="0">
                <a:solidFill>
                  <a:srgbClr val="0070C0"/>
                </a:solidFill>
              </a:rPr>
              <a:t>: Tax &gt; Government Expenditure</a:t>
            </a:r>
          </a:p>
          <a:p>
            <a:endParaRPr lang="en-AU" dirty="0">
              <a:solidFill>
                <a:srgbClr val="FF0000"/>
              </a:solidFill>
            </a:endParaRPr>
          </a:p>
        </p:txBody>
      </p:sp>
    </p:spTree>
    <p:extLst>
      <p:ext uri="{BB962C8B-B14F-4D97-AF65-F5344CB8AC3E}">
        <p14:creationId xmlns:p14="http://schemas.microsoft.com/office/powerpoint/2010/main" val="17330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Government Budget Deficits/Surpluses and Fiscal Policy</a:t>
            </a:r>
            <a:endParaRPr lang="en-AU" dirty="0"/>
          </a:p>
        </p:txBody>
      </p:sp>
      <p:sp>
        <p:nvSpPr>
          <p:cNvPr id="4" name="Content Placeholder 4"/>
          <p:cNvSpPr txBox="1">
            <a:spLocks/>
          </p:cNvSpPr>
          <p:nvPr/>
        </p:nvSpPr>
        <p:spPr>
          <a:xfrm>
            <a:off x="403122" y="3511934"/>
            <a:ext cx="7020233" cy="2552300"/>
          </a:xfrm>
          <a:prstGeom prst="rect">
            <a:avLst/>
          </a:prstGeom>
          <a:solidFill>
            <a:schemeClr val="tx2">
              <a:lumMod val="20000"/>
              <a:lumOff val="8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smtClean="0"/>
              <a:t>The </a:t>
            </a:r>
            <a:r>
              <a:rPr lang="en-AU" dirty="0" smtClean="0">
                <a:solidFill>
                  <a:srgbClr val="00B050"/>
                </a:solidFill>
              </a:rPr>
              <a:t>government budget </a:t>
            </a:r>
            <a:r>
              <a:rPr lang="en-AU" dirty="0" smtClean="0"/>
              <a:t>is a </a:t>
            </a:r>
            <a:r>
              <a:rPr lang="en-AU" dirty="0" smtClean="0">
                <a:solidFill>
                  <a:srgbClr val="00B050"/>
                </a:solidFill>
              </a:rPr>
              <a:t>plan for government expenditure and tax </a:t>
            </a:r>
            <a:r>
              <a:rPr lang="en-AU" dirty="0" smtClean="0"/>
              <a:t>and can fall into three categories: </a:t>
            </a:r>
          </a:p>
          <a:p>
            <a:pPr lvl="1"/>
            <a:r>
              <a:rPr lang="en-AU" b="1" dirty="0" smtClean="0"/>
              <a:t>Balanced Budget</a:t>
            </a:r>
            <a:r>
              <a:rPr lang="en-AU" dirty="0" smtClean="0"/>
              <a:t>: Tax = Government Expenditure</a:t>
            </a:r>
          </a:p>
          <a:p>
            <a:pPr lvl="1"/>
            <a:r>
              <a:rPr lang="en-AU" b="1" dirty="0" smtClean="0"/>
              <a:t>Budget Deficit</a:t>
            </a:r>
            <a:r>
              <a:rPr lang="en-AU" dirty="0" smtClean="0"/>
              <a:t>: Tax &lt; Government Expenditure</a:t>
            </a:r>
          </a:p>
          <a:p>
            <a:pPr lvl="1"/>
            <a:r>
              <a:rPr lang="en-AU" b="1" dirty="0" smtClean="0"/>
              <a:t>Budget Surplus</a:t>
            </a:r>
            <a:r>
              <a:rPr lang="en-AU" dirty="0" smtClean="0"/>
              <a:t>: Tax &gt; Government Expenditure</a:t>
            </a:r>
            <a:endParaRPr lang="en-AU" dirty="0"/>
          </a:p>
        </p:txBody>
      </p:sp>
      <p:sp>
        <p:nvSpPr>
          <p:cNvPr id="5" name="TextBox 4"/>
          <p:cNvSpPr txBox="1"/>
          <p:nvPr/>
        </p:nvSpPr>
        <p:spPr>
          <a:xfrm>
            <a:off x="7986113" y="4653386"/>
            <a:ext cx="4412363" cy="307777"/>
          </a:xfrm>
          <a:prstGeom prst="rect">
            <a:avLst/>
          </a:prstGeom>
          <a:solidFill>
            <a:schemeClr val="accent2">
              <a:lumMod val="60000"/>
              <a:lumOff val="40000"/>
            </a:schemeClr>
          </a:solidFill>
        </p:spPr>
        <p:txBody>
          <a:bodyPr wrap="square" rtlCol="0">
            <a:spAutoFit/>
          </a:bodyPr>
          <a:lstStyle/>
          <a:p>
            <a:r>
              <a:rPr lang="en-AU" sz="1400" b="1" dirty="0" smtClean="0"/>
              <a:t>Neither Expansionary or Contractionary Fiscal Policy</a:t>
            </a:r>
            <a:endParaRPr lang="en-AU" sz="1400" b="1" dirty="0"/>
          </a:p>
        </p:txBody>
      </p:sp>
      <p:sp>
        <p:nvSpPr>
          <p:cNvPr id="6" name="Right Arrow 5"/>
          <p:cNvSpPr/>
          <p:nvPr/>
        </p:nvSpPr>
        <p:spPr>
          <a:xfrm>
            <a:off x="7423355" y="4734763"/>
            <a:ext cx="521109" cy="3441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7755055" y="5146056"/>
            <a:ext cx="3945331" cy="461665"/>
          </a:xfrm>
          <a:prstGeom prst="rect">
            <a:avLst/>
          </a:prstGeom>
          <a:solidFill>
            <a:schemeClr val="accent2">
              <a:lumMod val="60000"/>
              <a:lumOff val="40000"/>
            </a:schemeClr>
          </a:solidFill>
        </p:spPr>
        <p:txBody>
          <a:bodyPr wrap="square" rtlCol="0">
            <a:spAutoFit/>
          </a:bodyPr>
          <a:lstStyle/>
          <a:p>
            <a:r>
              <a:rPr lang="en-AU" sz="2400" b="1" dirty="0" smtClean="0"/>
              <a:t>Expansionary Fiscal Policy</a:t>
            </a:r>
            <a:endParaRPr lang="en-AU" sz="2400" b="1" dirty="0"/>
          </a:p>
        </p:txBody>
      </p:sp>
      <p:sp>
        <p:nvSpPr>
          <p:cNvPr id="10" name="Right Arrow 9"/>
          <p:cNvSpPr/>
          <p:nvPr/>
        </p:nvSpPr>
        <p:spPr>
          <a:xfrm>
            <a:off x="7192297" y="5227433"/>
            <a:ext cx="521109" cy="3441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p:cNvSpPr txBox="1"/>
          <p:nvPr/>
        </p:nvSpPr>
        <p:spPr>
          <a:xfrm>
            <a:off x="7755056" y="5587065"/>
            <a:ext cx="3945330" cy="461665"/>
          </a:xfrm>
          <a:prstGeom prst="rect">
            <a:avLst/>
          </a:prstGeom>
          <a:solidFill>
            <a:schemeClr val="accent2">
              <a:lumMod val="60000"/>
              <a:lumOff val="40000"/>
            </a:schemeClr>
          </a:solidFill>
        </p:spPr>
        <p:txBody>
          <a:bodyPr wrap="square" rtlCol="0">
            <a:spAutoFit/>
          </a:bodyPr>
          <a:lstStyle/>
          <a:p>
            <a:r>
              <a:rPr lang="en-AU" sz="2400" b="1" dirty="0" smtClean="0"/>
              <a:t>Contractionary Fiscal Policy</a:t>
            </a:r>
            <a:endParaRPr lang="en-AU" sz="2400" b="1" dirty="0"/>
          </a:p>
        </p:txBody>
      </p:sp>
      <p:sp>
        <p:nvSpPr>
          <p:cNvPr id="12" name="Right Arrow 11"/>
          <p:cNvSpPr/>
          <p:nvPr/>
        </p:nvSpPr>
        <p:spPr>
          <a:xfrm>
            <a:off x="7192297" y="5668442"/>
            <a:ext cx="521109" cy="3441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p:cNvSpPr txBox="1"/>
          <p:nvPr/>
        </p:nvSpPr>
        <p:spPr>
          <a:xfrm>
            <a:off x="7986113" y="3038168"/>
            <a:ext cx="3026016" cy="523220"/>
          </a:xfrm>
          <a:prstGeom prst="rect">
            <a:avLst/>
          </a:prstGeom>
          <a:noFill/>
        </p:spPr>
        <p:txBody>
          <a:bodyPr wrap="square" rtlCol="0">
            <a:spAutoFit/>
          </a:bodyPr>
          <a:lstStyle/>
          <a:p>
            <a:r>
              <a:rPr lang="en-AU" sz="2800" dirty="0" smtClean="0"/>
              <a:t>Associated with: </a:t>
            </a:r>
            <a:endParaRPr lang="en-AU" sz="2800" dirty="0"/>
          </a:p>
        </p:txBody>
      </p:sp>
      <p:sp>
        <p:nvSpPr>
          <p:cNvPr id="8" name="Down Arrow 7"/>
          <p:cNvSpPr/>
          <p:nvPr/>
        </p:nvSpPr>
        <p:spPr>
          <a:xfrm>
            <a:off x="8357419" y="3511934"/>
            <a:ext cx="1858297" cy="961743"/>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Box 12"/>
          <p:cNvSpPr txBox="1"/>
          <p:nvPr/>
        </p:nvSpPr>
        <p:spPr>
          <a:xfrm>
            <a:off x="7713406" y="1268361"/>
            <a:ext cx="3986980" cy="1477328"/>
          </a:xfrm>
          <a:prstGeom prst="rect">
            <a:avLst/>
          </a:prstGeom>
          <a:solidFill>
            <a:srgbClr val="FFFF00"/>
          </a:solidFill>
        </p:spPr>
        <p:txBody>
          <a:bodyPr wrap="square" rtlCol="0">
            <a:spAutoFit/>
          </a:bodyPr>
          <a:lstStyle/>
          <a:p>
            <a:r>
              <a:rPr lang="en-AU" dirty="0" smtClean="0">
                <a:solidFill>
                  <a:srgbClr val="FF0000"/>
                </a:solidFill>
              </a:rPr>
              <a:t>Summary</a:t>
            </a:r>
          </a:p>
          <a:p>
            <a:r>
              <a:rPr lang="en-AU" dirty="0" smtClean="0">
                <a:solidFill>
                  <a:srgbClr val="FF0000"/>
                </a:solidFill>
              </a:rPr>
              <a:t>Budget Deficit – tends to go with Expansionary Fiscal Policy</a:t>
            </a:r>
          </a:p>
          <a:p>
            <a:r>
              <a:rPr lang="en-AU" dirty="0" smtClean="0">
                <a:solidFill>
                  <a:srgbClr val="FF0000"/>
                </a:solidFill>
              </a:rPr>
              <a:t>Budget Surplus – tends to go with Contractionary Fiscal Policy</a:t>
            </a:r>
            <a:endParaRPr lang="en-AU" dirty="0">
              <a:solidFill>
                <a:srgbClr val="FF0000"/>
              </a:solidFill>
            </a:endParaRPr>
          </a:p>
        </p:txBody>
      </p:sp>
      <p:pic>
        <p:nvPicPr>
          <p:cNvPr id="14" name="Picture 13"/>
          <p:cNvPicPr>
            <a:picLocks noChangeAspect="1"/>
          </p:cNvPicPr>
          <p:nvPr/>
        </p:nvPicPr>
        <p:blipFill>
          <a:blip r:embed="rId2"/>
          <a:stretch>
            <a:fillRect/>
          </a:stretch>
        </p:blipFill>
        <p:spPr>
          <a:xfrm>
            <a:off x="2570104" y="1767873"/>
            <a:ext cx="2182760" cy="1270295"/>
          </a:xfrm>
          <a:prstGeom prst="rect">
            <a:avLst/>
          </a:prstGeom>
        </p:spPr>
      </p:pic>
      <p:pic>
        <p:nvPicPr>
          <p:cNvPr id="15" name="Picture 14"/>
          <p:cNvPicPr>
            <a:picLocks noChangeAspect="1"/>
          </p:cNvPicPr>
          <p:nvPr/>
        </p:nvPicPr>
        <p:blipFill>
          <a:blip r:embed="rId3"/>
          <a:stretch>
            <a:fillRect/>
          </a:stretch>
        </p:blipFill>
        <p:spPr>
          <a:xfrm>
            <a:off x="5027134" y="1379045"/>
            <a:ext cx="2137732" cy="1830513"/>
          </a:xfrm>
          <a:prstGeom prst="rect">
            <a:avLst/>
          </a:prstGeom>
        </p:spPr>
      </p:pic>
    </p:spTree>
    <p:extLst>
      <p:ext uri="{BB962C8B-B14F-4D97-AF65-F5344CB8AC3E}">
        <p14:creationId xmlns:p14="http://schemas.microsoft.com/office/powerpoint/2010/main" val="285483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animBg="1"/>
      <p:bldP spid="6" grpId="0" animBg="1"/>
      <p:bldP spid="9" grpId="0" animBg="1"/>
      <p:bldP spid="10" grpId="0" animBg="1"/>
      <p:bldP spid="11" grpId="0"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r>
              <a:rPr lang="en-AU" dirty="0" smtClean="0"/>
              <a:t>If a government spends more than it taxes, what kind of budget is this?</a:t>
            </a:r>
          </a:p>
          <a:p>
            <a:r>
              <a:rPr lang="en-AU" dirty="0" smtClean="0">
                <a:solidFill>
                  <a:srgbClr val="0070C0"/>
                </a:solidFill>
              </a:rPr>
              <a:t>Budget deficit</a:t>
            </a:r>
          </a:p>
          <a:p>
            <a:r>
              <a:rPr lang="en-AU" dirty="0" smtClean="0"/>
              <a:t>This is associated with what kind of fiscal policy? Expansionary or Contractionary?</a:t>
            </a:r>
          </a:p>
          <a:p>
            <a:r>
              <a:rPr lang="en-AU" dirty="0" smtClean="0">
                <a:solidFill>
                  <a:srgbClr val="0070C0"/>
                </a:solidFill>
              </a:rPr>
              <a:t>Expansionary because it indicates high government spending (expansionary) and low tax (also expansionary)</a:t>
            </a:r>
            <a:endParaRPr lang="en-AU" dirty="0">
              <a:solidFill>
                <a:srgbClr val="0070C0"/>
              </a:solidFill>
            </a:endParaRPr>
          </a:p>
        </p:txBody>
      </p:sp>
    </p:spTree>
    <p:extLst>
      <p:ext uri="{BB962C8B-B14F-4D97-AF65-F5344CB8AC3E}">
        <p14:creationId xmlns:p14="http://schemas.microsoft.com/office/powerpoint/2010/main" val="190616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Zimbabwe Hyperinflation</a:t>
            </a:r>
            <a:endParaRPr lang="en-AU" dirty="0"/>
          </a:p>
        </p:txBody>
      </p:sp>
      <p:sp>
        <p:nvSpPr>
          <p:cNvPr id="3" name="Content Placeholder 2"/>
          <p:cNvSpPr>
            <a:spLocks noGrp="1"/>
          </p:cNvSpPr>
          <p:nvPr>
            <p:ph idx="1"/>
          </p:nvPr>
        </p:nvSpPr>
        <p:spPr>
          <a:xfrm>
            <a:off x="546848" y="1690689"/>
            <a:ext cx="4587598" cy="4395152"/>
          </a:xfrm>
        </p:spPr>
        <p:txBody>
          <a:bodyPr>
            <a:normAutofit fontScale="92500" lnSpcReduction="20000"/>
          </a:bodyPr>
          <a:lstStyle/>
          <a:p>
            <a:r>
              <a:rPr lang="en-AU" dirty="0" smtClean="0"/>
              <a:t>Have you ever dreamed of being a billionaire? </a:t>
            </a:r>
          </a:p>
          <a:p>
            <a:r>
              <a:rPr lang="en-AU" dirty="0" smtClean="0"/>
              <a:t>For most </a:t>
            </a:r>
            <a:r>
              <a:rPr lang="en-AU" dirty="0" smtClean="0">
                <a:solidFill>
                  <a:srgbClr val="00B0F0"/>
                </a:solidFill>
              </a:rPr>
              <a:t>people living in Zimbabwe</a:t>
            </a:r>
            <a:r>
              <a:rPr lang="en-AU" dirty="0" smtClean="0"/>
              <a:t> this was a reality under the presidency of Robert Mugabe – the </a:t>
            </a:r>
            <a:r>
              <a:rPr lang="en-AU" dirty="0" smtClean="0">
                <a:solidFill>
                  <a:srgbClr val="00B0F0"/>
                </a:solidFill>
              </a:rPr>
              <a:t>average person was a billionaire</a:t>
            </a:r>
            <a:r>
              <a:rPr lang="en-AU" dirty="0" smtClean="0"/>
              <a:t>. </a:t>
            </a:r>
          </a:p>
          <a:p>
            <a:pPr lvl="1"/>
            <a:r>
              <a:rPr lang="en-AU" dirty="0" smtClean="0"/>
              <a:t>But </a:t>
            </a:r>
            <a:r>
              <a:rPr lang="en-AU" dirty="0" smtClean="0">
                <a:solidFill>
                  <a:srgbClr val="FF0000"/>
                </a:solidFill>
              </a:rPr>
              <a:t>were the people happy about this</a:t>
            </a:r>
            <a:r>
              <a:rPr lang="en-AU" dirty="0" smtClean="0"/>
              <a:t>?</a:t>
            </a:r>
          </a:p>
          <a:p>
            <a:pPr lvl="1"/>
            <a:r>
              <a:rPr lang="en-AU" dirty="0" smtClean="0">
                <a:solidFill>
                  <a:srgbClr val="FF0000"/>
                </a:solidFill>
              </a:rPr>
              <a:t>No</a:t>
            </a:r>
            <a:r>
              <a:rPr lang="en-AU" dirty="0" smtClean="0"/>
              <a:t>, unfortunately this was driven by massive inflation – </a:t>
            </a:r>
            <a:r>
              <a:rPr lang="en-AU" dirty="0" smtClean="0">
                <a:solidFill>
                  <a:srgbClr val="FF0000"/>
                </a:solidFill>
              </a:rPr>
              <a:t>hyper inflation</a:t>
            </a:r>
            <a:r>
              <a:rPr lang="en-AU" dirty="0" smtClean="0"/>
              <a:t>. </a:t>
            </a:r>
            <a:endParaRPr lang="en-AU" dirty="0"/>
          </a:p>
          <a:p>
            <a:r>
              <a:rPr lang="en-AU" dirty="0" smtClean="0"/>
              <a:t>https</a:t>
            </a:r>
            <a:r>
              <a:rPr lang="en-AU" dirty="0"/>
              <a:t>://youtu.be/78-BlZXm7wA?t=40</a:t>
            </a:r>
          </a:p>
        </p:txBody>
      </p:sp>
      <p:pic>
        <p:nvPicPr>
          <p:cNvPr id="5" name="Picture 4"/>
          <p:cNvPicPr>
            <a:picLocks noChangeAspect="1"/>
          </p:cNvPicPr>
          <p:nvPr/>
        </p:nvPicPr>
        <p:blipFill>
          <a:blip r:embed="rId2"/>
          <a:stretch>
            <a:fillRect/>
          </a:stretch>
        </p:blipFill>
        <p:spPr>
          <a:xfrm>
            <a:off x="8714747" y="4250770"/>
            <a:ext cx="3048425" cy="2495898"/>
          </a:xfrm>
          <a:prstGeom prst="rect">
            <a:avLst/>
          </a:prstGeom>
        </p:spPr>
      </p:pic>
      <p:pic>
        <p:nvPicPr>
          <p:cNvPr id="6" name="Picture 5"/>
          <p:cNvPicPr>
            <a:picLocks noChangeAspect="1"/>
          </p:cNvPicPr>
          <p:nvPr/>
        </p:nvPicPr>
        <p:blipFill>
          <a:blip r:embed="rId3"/>
          <a:stretch>
            <a:fillRect/>
          </a:stretch>
        </p:blipFill>
        <p:spPr>
          <a:xfrm>
            <a:off x="6927612" y="4231717"/>
            <a:ext cx="1952898" cy="2514951"/>
          </a:xfrm>
          <a:prstGeom prst="rect">
            <a:avLst/>
          </a:prstGeom>
        </p:spPr>
      </p:pic>
      <p:pic>
        <p:nvPicPr>
          <p:cNvPr id="7" name="Picture 6"/>
          <p:cNvPicPr>
            <a:picLocks noChangeAspect="1"/>
          </p:cNvPicPr>
          <p:nvPr/>
        </p:nvPicPr>
        <p:blipFill>
          <a:blip r:embed="rId4"/>
          <a:stretch>
            <a:fillRect/>
          </a:stretch>
        </p:blipFill>
        <p:spPr>
          <a:xfrm>
            <a:off x="5533459" y="1296952"/>
            <a:ext cx="6362576" cy="3523522"/>
          </a:xfrm>
          <a:prstGeom prst="rect">
            <a:avLst/>
          </a:prstGeom>
        </p:spPr>
      </p:pic>
      <p:pic>
        <p:nvPicPr>
          <p:cNvPr id="4" name="Picture 3"/>
          <p:cNvPicPr>
            <a:picLocks noChangeAspect="1"/>
          </p:cNvPicPr>
          <p:nvPr/>
        </p:nvPicPr>
        <p:blipFill>
          <a:blip r:embed="rId5"/>
          <a:stretch>
            <a:fillRect/>
          </a:stretch>
        </p:blipFill>
        <p:spPr>
          <a:xfrm>
            <a:off x="5197689" y="4820474"/>
            <a:ext cx="1666679" cy="1765886"/>
          </a:xfrm>
          <a:prstGeom prst="rect">
            <a:avLst/>
          </a:prstGeom>
        </p:spPr>
      </p:pic>
      <p:pic>
        <p:nvPicPr>
          <p:cNvPr id="8" name="Picture 7"/>
          <p:cNvPicPr>
            <a:picLocks noChangeAspect="1"/>
          </p:cNvPicPr>
          <p:nvPr/>
        </p:nvPicPr>
        <p:blipFill>
          <a:blip r:embed="rId6"/>
          <a:stretch>
            <a:fillRect/>
          </a:stretch>
        </p:blipFill>
        <p:spPr>
          <a:xfrm>
            <a:off x="7670688" y="141730"/>
            <a:ext cx="2568271" cy="1228626"/>
          </a:xfrm>
          <a:prstGeom prst="rect">
            <a:avLst/>
          </a:prstGeom>
        </p:spPr>
      </p:pic>
      <p:pic>
        <p:nvPicPr>
          <p:cNvPr id="9" name="Picture 8"/>
          <p:cNvPicPr>
            <a:picLocks noChangeAspect="1"/>
          </p:cNvPicPr>
          <p:nvPr/>
        </p:nvPicPr>
        <p:blipFill>
          <a:blip r:embed="rId7"/>
          <a:stretch>
            <a:fillRect/>
          </a:stretch>
        </p:blipFill>
        <p:spPr>
          <a:xfrm>
            <a:off x="10204714" y="0"/>
            <a:ext cx="2171474" cy="2131889"/>
          </a:xfrm>
          <a:prstGeom prst="rect">
            <a:avLst/>
          </a:prstGeom>
        </p:spPr>
      </p:pic>
    </p:spTree>
    <p:extLst>
      <p:ext uri="{BB962C8B-B14F-4D97-AF65-F5344CB8AC3E}">
        <p14:creationId xmlns:p14="http://schemas.microsoft.com/office/powerpoint/2010/main" val="38238652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National Savings, Public Savings, Private </a:t>
            </a:r>
            <a:r>
              <a:rPr lang="en-AU" dirty="0" smtClean="0"/>
              <a:t>Savings</a:t>
            </a:r>
            <a:endParaRPr lang="en-AU" dirty="0"/>
          </a:p>
        </p:txBody>
      </p:sp>
      <p:sp>
        <p:nvSpPr>
          <p:cNvPr id="4" name="Rectangle 3"/>
          <p:cNvSpPr/>
          <p:nvPr/>
        </p:nvSpPr>
        <p:spPr>
          <a:xfrm>
            <a:off x="600046" y="1891804"/>
            <a:ext cx="8808052" cy="584775"/>
          </a:xfrm>
          <a:prstGeom prst="rect">
            <a:avLst/>
          </a:prstGeom>
        </p:spPr>
        <p:txBody>
          <a:bodyPr wrap="none">
            <a:spAutoFit/>
          </a:bodyPr>
          <a:lstStyle/>
          <a:p>
            <a:r>
              <a:rPr lang="en-AU" sz="3200" dirty="0">
                <a:solidFill>
                  <a:srgbClr val="00B0F0"/>
                </a:solidFill>
              </a:rPr>
              <a:t>Private savings </a:t>
            </a:r>
            <a:r>
              <a:rPr lang="en-AU" sz="3200" dirty="0"/>
              <a:t>= savings from firms and households</a:t>
            </a:r>
          </a:p>
        </p:txBody>
      </p:sp>
      <p:sp>
        <p:nvSpPr>
          <p:cNvPr id="5" name="Rectangle 4"/>
          <p:cNvSpPr/>
          <p:nvPr/>
        </p:nvSpPr>
        <p:spPr>
          <a:xfrm>
            <a:off x="511556" y="3392517"/>
            <a:ext cx="6302559" cy="584775"/>
          </a:xfrm>
          <a:prstGeom prst="rect">
            <a:avLst/>
          </a:prstGeom>
        </p:spPr>
        <p:txBody>
          <a:bodyPr wrap="none">
            <a:spAutoFit/>
          </a:bodyPr>
          <a:lstStyle/>
          <a:p>
            <a:r>
              <a:rPr lang="en-AU" sz="3200" dirty="0">
                <a:solidFill>
                  <a:srgbClr val="00B050"/>
                </a:solidFill>
              </a:rPr>
              <a:t>Public Savings </a:t>
            </a:r>
            <a:r>
              <a:rPr lang="en-AU" sz="3200" dirty="0"/>
              <a:t>= Government savings</a:t>
            </a:r>
          </a:p>
        </p:txBody>
      </p:sp>
      <p:sp>
        <p:nvSpPr>
          <p:cNvPr id="6" name="Rectangle 5"/>
          <p:cNvSpPr/>
          <p:nvPr/>
        </p:nvSpPr>
        <p:spPr>
          <a:xfrm>
            <a:off x="600046" y="4893231"/>
            <a:ext cx="8518742" cy="584775"/>
          </a:xfrm>
          <a:prstGeom prst="rect">
            <a:avLst/>
          </a:prstGeom>
        </p:spPr>
        <p:txBody>
          <a:bodyPr wrap="none">
            <a:spAutoFit/>
          </a:bodyPr>
          <a:lstStyle/>
          <a:p>
            <a:r>
              <a:rPr lang="en-AU" sz="3200" dirty="0">
                <a:solidFill>
                  <a:srgbClr val="7030A0"/>
                </a:solidFill>
              </a:rPr>
              <a:t>National Savings </a:t>
            </a:r>
            <a:r>
              <a:rPr lang="en-AU" sz="3200" dirty="0"/>
              <a:t>= </a:t>
            </a:r>
            <a:r>
              <a:rPr lang="en-AU" sz="3200" dirty="0">
                <a:solidFill>
                  <a:srgbClr val="00B050"/>
                </a:solidFill>
              </a:rPr>
              <a:t>Public Savings </a:t>
            </a:r>
            <a:r>
              <a:rPr lang="en-AU" sz="3200" dirty="0"/>
              <a:t>+ </a:t>
            </a:r>
            <a:r>
              <a:rPr lang="en-AU" sz="3200" dirty="0">
                <a:solidFill>
                  <a:srgbClr val="00B0F0"/>
                </a:solidFill>
              </a:rPr>
              <a:t>Private Savings</a:t>
            </a:r>
          </a:p>
        </p:txBody>
      </p:sp>
      <p:sp>
        <p:nvSpPr>
          <p:cNvPr id="3" name="TextBox 2"/>
          <p:cNvSpPr txBox="1"/>
          <p:nvPr/>
        </p:nvSpPr>
        <p:spPr>
          <a:xfrm>
            <a:off x="1292469" y="5565531"/>
            <a:ext cx="7684477" cy="369332"/>
          </a:xfrm>
          <a:prstGeom prst="rect">
            <a:avLst/>
          </a:prstGeom>
          <a:noFill/>
        </p:spPr>
        <p:txBody>
          <a:bodyPr wrap="square" rtlCol="0">
            <a:spAutoFit/>
          </a:bodyPr>
          <a:lstStyle/>
          <a:p>
            <a:r>
              <a:rPr lang="en-US" dirty="0" smtClean="0"/>
              <a:t>Note: Sometimes National Savings is used to mean Public Savings</a:t>
            </a:r>
            <a:endParaRPr lang="en-US" dirty="0"/>
          </a:p>
        </p:txBody>
      </p:sp>
      <p:pic>
        <p:nvPicPr>
          <p:cNvPr id="7" name="Picture 6"/>
          <p:cNvPicPr>
            <a:picLocks noChangeAspect="1"/>
          </p:cNvPicPr>
          <p:nvPr/>
        </p:nvPicPr>
        <p:blipFill>
          <a:blip r:embed="rId2"/>
          <a:stretch>
            <a:fillRect/>
          </a:stretch>
        </p:blipFill>
        <p:spPr>
          <a:xfrm>
            <a:off x="9408098" y="1532964"/>
            <a:ext cx="1704930" cy="1158270"/>
          </a:xfrm>
          <a:prstGeom prst="rect">
            <a:avLst/>
          </a:prstGeom>
        </p:spPr>
      </p:pic>
      <p:pic>
        <p:nvPicPr>
          <p:cNvPr id="8" name="Picture 7"/>
          <p:cNvPicPr>
            <a:picLocks noChangeAspect="1"/>
          </p:cNvPicPr>
          <p:nvPr/>
        </p:nvPicPr>
        <p:blipFill>
          <a:blip r:embed="rId2"/>
          <a:stretch>
            <a:fillRect/>
          </a:stretch>
        </p:blipFill>
        <p:spPr>
          <a:xfrm>
            <a:off x="7207623" y="4300848"/>
            <a:ext cx="1051445" cy="714315"/>
          </a:xfrm>
          <a:prstGeom prst="rect">
            <a:avLst/>
          </a:prstGeom>
        </p:spPr>
      </p:pic>
      <p:pic>
        <p:nvPicPr>
          <p:cNvPr id="9" name="Picture 8"/>
          <p:cNvPicPr>
            <a:picLocks noChangeAspect="1"/>
          </p:cNvPicPr>
          <p:nvPr/>
        </p:nvPicPr>
        <p:blipFill>
          <a:blip r:embed="rId3"/>
          <a:stretch>
            <a:fillRect/>
          </a:stretch>
        </p:blipFill>
        <p:spPr>
          <a:xfrm>
            <a:off x="6885884" y="2797444"/>
            <a:ext cx="1373184" cy="1179848"/>
          </a:xfrm>
          <a:prstGeom prst="rect">
            <a:avLst/>
          </a:prstGeom>
        </p:spPr>
      </p:pic>
      <p:pic>
        <p:nvPicPr>
          <p:cNvPr id="10" name="Picture 9"/>
          <p:cNvPicPr>
            <a:picLocks noChangeAspect="1"/>
          </p:cNvPicPr>
          <p:nvPr/>
        </p:nvPicPr>
        <p:blipFill>
          <a:blip r:embed="rId3"/>
          <a:stretch>
            <a:fillRect/>
          </a:stretch>
        </p:blipFill>
        <p:spPr>
          <a:xfrm>
            <a:off x="4554069" y="4269999"/>
            <a:ext cx="822829" cy="706980"/>
          </a:xfrm>
          <a:prstGeom prst="rect">
            <a:avLst/>
          </a:prstGeom>
        </p:spPr>
      </p:pic>
      <p:pic>
        <p:nvPicPr>
          <p:cNvPr id="11" name="Picture 10"/>
          <p:cNvPicPr>
            <a:picLocks noChangeAspect="1"/>
          </p:cNvPicPr>
          <p:nvPr/>
        </p:nvPicPr>
        <p:blipFill>
          <a:blip r:embed="rId4"/>
          <a:stretch>
            <a:fillRect/>
          </a:stretch>
        </p:blipFill>
        <p:spPr>
          <a:xfrm>
            <a:off x="1359410" y="4107491"/>
            <a:ext cx="1055286" cy="907671"/>
          </a:xfrm>
          <a:prstGeom prst="rect">
            <a:avLst/>
          </a:prstGeom>
        </p:spPr>
      </p:pic>
    </p:spTree>
    <p:extLst>
      <p:ext uri="{BB962C8B-B14F-4D97-AF65-F5344CB8AC3E}">
        <p14:creationId xmlns:p14="http://schemas.microsoft.com/office/powerpoint/2010/main" val="16976090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Budget Summary</a:t>
            </a:r>
            <a:endParaRPr lang="en-AU" dirty="0"/>
          </a:p>
        </p:txBody>
      </p:sp>
      <p:graphicFrame>
        <p:nvGraphicFramePr>
          <p:cNvPr id="4" name="Content Placeholder 3"/>
          <p:cNvGraphicFramePr>
            <a:graphicFrameLocks noGrp="1"/>
          </p:cNvGraphicFramePr>
          <p:nvPr>
            <p:ph idx="1"/>
            <p:extLst/>
          </p:nvPr>
        </p:nvGraphicFramePr>
        <p:xfrm>
          <a:off x="285703" y="1690688"/>
          <a:ext cx="11161882" cy="3884553"/>
        </p:xfrm>
        <a:graphic>
          <a:graphicData uri="http://schemas.openxmlformats.org/drawingml/2006/table">
            <a:tbl>
              <a:tblPr firstRow="1" bandRow="1">
                <a:tableStyleId>{5C22544A-7EE6-4342-B048-85BDC9FD1C3A}</a:tableStyleId>
              </a:tblPr>
              <a:tblGrid>
                <a:gridCol w="1929959">
                  <a:extLst>
                    <a:ext uri="{9D8B030D-6E8A-4147-A177-3AD203B41FA5}">
                      <a16:colId xmlns:a16="http://schemas.microsoft.com/office/drawing/2014/main" val="2812896125"/>
                    </a:ext>
                  </a:extLst>
                </a:gridCol>
                <a:gridCol w="633046">
                  <a:extLst>
                    <a:ext uri="{9D8B030D-6E8A-4147-A177-3AD203B41FA5}">
                      <a16:colId xmlns:a16="http://schemas.microsoft.com/office/drawing/2014/main" val="970825363"/>
                    </a:ext>
                  </a:extLst>
                </a:gridCol>
                <a:gridCol w="2224454">
                  <a:extLst>
                    <a:ext uri="{9D8B030D-6E8A-4147-A177-3AD203B41FA5}">
                      <a16:colId xmlns:a16="http://schemas.microsoft.com/office/drawing/2014/main" val="1242076516"/>
                    </a:ext>
                  </a:extLst>
                </a:gridCol>
                <a:gridCol w="2118946">
                  <a:extLst>
                    <a:ext uri="{9D8B030D-6E8A-4147-A177-3AD203B41FA5}">
                      <a16:colId xmlns:a16="http://schemas.microsoft.com/office/drawing/2014/main" val="3146159301"/>
                    </a:ext>
                  </a:extLst>
                </a:gridCol>
                <a:gridCol w="2074984">
                  <a:extLst>
                    <a:ext uri="{9D8B030D-6E8A-4147-A177-3AD203B41FA5}">
                      <a16:colId xmlns:a16="http://schemas.microsoft.com/office/drawing/2014/main" val="1726253623"/>
                    </a:ext>
                  </a:extLst>
                </a:gridCol>
                <a:gridCol w="2180493">
                  <a:extLst>
                    <a:ext uri="{9D8B030D-6E8A-4147-A177-3AD203B41FA5}">
                      <a16:colId xmlns:a16="http://schemas.microsoft.com/office/drawing/2014/main" val="1670101236"/>
                    </a:ext>
                  </a:extLst>
                </a:gridCol>
              </a:tblGrid>
              <a:tr h="956904">
                <a:tc>
                  <a:txBody>
                    <a:bodyPr/>
                    <a:lstStyle/>
                    <a:p>
                      <a:endParaRPr lang="en-AU" dirty="0"/>
                    </a:p>
                  </a:txBody>
                  <a:tcPr/>
                </a:tc>
                <a:tc>
                  <a:txBody>
                    <a:bodyPr/>
                    <a:lstStyle/>
                    <a:p>
                      <a:r>
                        <a:rPr lang="en-AU" dirty="0" smtClean="0"/>
                        <a:t>+/-</a:t>
                      </a:r>
                      <a:endParaRPr lang="en-AU" dirty="0"/>
                    </a:p>
                  </a:txBody>
                  <a:tcPr/>
                </a:tc>
                <a:tc>
                  <a:txBody>
                    <a:bodyPr/>
                    <a:lstStyle/>
                    <a:p>
                      <a:r>
                        <a:rPr lang="en-AU" dirty="0" smtClean="0"/>
                        <a:t>Definition</a:t>
                      </a:r>
                      <a:endParaRPr lang="en-AU" dirty="0"/>
                    </a:p>
                  </a:txBody>
                  <a:tcPr/>
                </a:tc>
                <a:tc>
                  <a:txBody>
                    <a:bodyPr/>
                    <a:lstStyle/>
                    <a:p>
                      <a:r>
                        <a:rPr lang="en-AU" dirty="0" smtClean="0"/>
                        <a:t>Type of </a:t>
                      </a:r>
                      <a:r>
                        <a:rPr lang="en-AU" baseline="0" dirty="0" smtClean="0"/>
                        <a:t>Fiscal Policy</a:t>
                      </a:r>
                      <a:endParaRPr lang="en-AU" dirty="0"/>
                    </a:p>
                  </a:txBody>
                  <a:tcPr/>
                </a:tc>
                <a:tc>
                  <a:txBody>
                    <a:bodyPr/>
                    <a:lstStyle/>
                    <a:p>
                      <a:r>
                        <a:rPr lang="en-AU" dirty="0" smtClean="0"/>
                        <a:t>Gov</a:t>
                      </a:r>
                      <a:r>
                        <a:rPr lang="en-AU" baseline="0" dirty="0" smtClean="0"/>
                        <a:t>ernment Borrowing/Saving</a:t>
                      </a:r>
                      <a:endParaRPr lang="en-AU" dirty="0"/>
                    </a:p>
                  </a:txBody>
                  <a:tcPr/>
                </a:tc>
                <a:tc>
                  <a:txBody>
                    <a:bodyPr/>
                    <a:lstStyle/>
                    <a:p>
                      <a:r>
                        <a:rPr lang="en-AU" dirty="0" smtClean="0"/>
                        <a:t>Effect on Loanable</a:t>
                      </a:r>
                      <a:r>
                        <a:rPr lang="en-AU" baseline="0" dirty="0" smtClean="0"/>
                        <a:t> Funds Market</a:t>
                      </a:r>
                      <a:endParaRPr lang="en-AU" dirty="0"/>
                    </a:p>
                  </a:txBody>
                  <a:tcPr/>
                </a:tc>
                <a:extLst>
                  <a:ext uri="{0D108BD9-81ED-4DB2-BD59-A6C34878D82A}">
                    <a16:rowId xmlns:a16="http://schemas.microsoft.com/office/drawing/2014/main" val="3925613961"/>
                  </a:ext>
                </a:extLst>
              </a:tr>
              <a:tr h="824529">
                <a:tc>
                  <a:txBody>
                    <a:bodyPr/>
                    <a:lstStyle/>
                    <a:p>
                      <a:r>
                        <a:rPr lang="en-AU" dirty="0" smtClean="0"/>
                        <a:t>Balanced</a:t>
                      </a:r>
                      <a:r>
                        <a:rPr lang="en-AU" baseline="0" dirty="0" smtClean="0"/>
                        <a:t> Budget</a:t>
                      </a:r>
                      <a:endParaRPr lang="en-AU" dirty="0"/>
                    </a:p>
                  </a:txBody>
                  <a:tcPr/>
                </a:tc>
                <a:tc>
                  <a:txBody>
                    <a:bodyPr/>
                    <a:lstStyle/>
                    <a:p>
                      <a:endParaRPr lang="en-AU" sz="4000" dirty="0"/>
                    </a:p>
                  </a:txBody>
                  <a:tcPr/>
                </a:tc>
                <a:tc>
                  <a:txBody>
                    <a:bodyPr/>
                    <a:lstStyle/>
                    <a:p>
                      <a:r>
                        <a:rPr lang="en-AU" sz="1800" dirty="0" smtClean="0"/>
                        <a:t>Tax = Government Expenditure</a:t>
                      </a:r>
                      <a:endParaRPr lang="en-AU" dirty="0"/>
                    </a:p>
                  </a:txBody>
                  <a:tcPr/>
                </a:tc>
                <a:tc>
                  <a:txBody>
                    <a:bodyPr/>
                    <a:lstStyle/>
                    <a:p>
                      <a:r>
                        <a:rPr lang="en-AU" dirty="0" smtClean="0"/>
                        <a:t>Neutral FP</a:t>
                      </a:r>
                      <a:endParaRPr lang="en-AU" dirty="0"/>
                    </a:p>
                  </a:txBody>
                  <a:tcPr/>
                </a:tc>
                <a:tc>
                  <a:txBody>
                    <a:bodyPr/>
                    <a:lstStyle/>
                    <a:p>
                      <a:r>
                        <a:rPr lang="en-AU" dirty="0" smtClean="0"/>
                        <a:t>Borrowing/saving</a:t>
                      </a:r>
                      <a:r>
                        <a:rPr lang="en-AU" baseline="0" dirty="0" smtClean="0"/>
                        <a:t> remains the same</a:t>
                      </a:r>
                      <a:endParaRPr lang="en-AU" dirty="0"/>
                    </a:p>
                  </a:txBody>
                  <a:tcPr/>
                </a:tc>
                <a:tc>
                  <a:txBody>
                    <a:bodyPr/>
                    <a:lstStyle/>
                    <a:p>
                      <a:r>
                        <a:rPr lang="en-AU" dirty="0" smtClean="0"/>
                        <a:t>D</a:t>
                      </a:r>
                      <a:r>
                        <a:rPr lang="en-AU" baseline="-25000" dirty="0" smtClean="0"/>
                        <a:t>LF</a:t>
                      </a:r>
                      <a:r>
                        <a:rPr lang="en-AU" baseline="0" dirty="0" smtClean="0"/>
                        <a:t> unchanged</a:t>
                      </a:r>
                    </a:p>
                    <a:p>
                      <a:r>
                        <a:rPr lang="en-AU" baseline="0" dirty="0" smtClean="0"/>
                        <a:t>S</a:t>
                      </a:r>
                      <a:r>
                        <a:rPr lang="en-AU" baseline="-25000" dirty="0" smtClean="0"/>
                        <a:t>LF</a:t>
                      </a:r>
                      <a:r>
                        <a:rPr lang="en-AU" baseline="0" dirty="0" smtClean="0"/>
                        <a:t> unchanged</a:t>
                      </a:r>
                      <a:endParaRPr lang="en-AU" dirty="0"/>
                    </a:p>
                  </a:txBody>
                  <a:tcPr/>
                </a:tc>
                <a:extLst>
                  <a:ext uri="{0D108BD9-81ED-4DB2-BD59-A6C34878D82A}">
                    <a16:rowId xmlns:a16="http://schemas.microsoft.com/office/drawing/2014/main" val="3123221077"/>
                  </a:ext>
                </a:extLst>
              </a:tr>
              <a:tr h="824529">
                <a:tc>
                  <a:txBody>
                    <a:bodyPr/>
                    <a:lstStyle/>
                    <a:p>
                      <a:r>
                        <a:rPr lang="en-AU" dirty="0" smtClean="0">
                          <a:solidFill>
                            <a:srgbClr val="FF0000"/>
                          </a:solidFill>
                        </a:rPr>
                        <a:t>Budget Deficit</a:t>
                      </a:r>
                      <a:endParaRPr lang="en-AU" dirty="0">
                        <a:solidFill>
                          <a:srgbClr val="FF0000"/>
                        </a:solidFill>
                      </a:endParaRPr>
                    </a:p>
                  </a:txBody>
                  <a:tcPr/>
                </a:tc>
                <a:tc>
                  <a:txBody>
                    <a:bodyPr/>
                    <a:lstStyle/>
                    <a:p>
                      <a:r>
                        <a:rPr lang="en-AU" sz="4000" dirty="0" smtClean="0">
                          <a:solidFill>
                            <a:srgbClr val="FF0000"/>
                          </a:solidFill>
                        </a:rPr>
                        <a:t>-</a:t>
                      </a:r>
                      <a:endParaRPr lang="en-AU" sz="4000" dirty="0">
                        <a:solidFill>
                          <a:srgbClr val="FF0000"/>
                        </a:solidFill>
                      </a:endParaRPr>
                    </a:p>
                  </a:txBody>
                  <a:tcPr/>
                </a:tc>
                <a:tc>
                  <a:txBody>
                    <a:bodyPr/>
                    <a:lstStyle/>
                    <a:p>
                      <a:r>
                        <a:rPr lang="en-AU" sz="1800" dirty="0" smtClean="0"/>
                        <a:t>Tax &lt; Government Expenditure</a:t>
                      </a:r>
                      <a:endParaRPr lang="en-AU" dirty="0"/>
                    </a:p>
                  </a:txBody>
                  <a:tcPr/>
                </a:tc>
                <a:tc>
                  <a:txBody>
                    <a:bodyPr/>
                    <a:lstStyle/>
                    <a:p>
                      <a:r>
                        <a:rPr lang="en-AU" baseline="0" dirty="0" smtClean="0"/>
                        <a:t>Expansionary FP (↓</a:t>
                      </a:r>
                      <a:r>
                        <a:rPr lang="en-AU" baseline="0" dirty="0" err="1" smtClean="0"/>
                        <a:t>Tax↑Gov</a:t>
                      </a:r>
                      <a:r>
                        <a:rPr lang="en-AU" baseline="0" dirty="0" smtClean="0"/>
                        <a:t> expenditure)</a:t>
                      </a:r>
                      <a:endParaRPr lang="en-AU" baseline="0" dirty="0"/>
                    </a:p>
                  </a:txBody>
                  <a:tcPr/>
                </a:tc>
                <a:tc>
                  <a:txBody>
                    <a:bodyPr/>
                    <a:lstStyle/>
                    <a:p>
                      <a:r>
                        <a:rPr lang="en-AU" baseline="0" dirty="0" smtClean="0"/>
                        <a:t>Borrowing increases/</a:t>
                      </a:r>
                    </a:p>
                    <a:p>
                      <a:r>
                        <a:rPr lang="en-AU" baseline="0" dirty="0" smtClean="0"/>
                        <a:t>Saving decreases</a:t>
                      </a:r>
                      <a:endParaRPr lang="en-AU" baseline="0" dirty="0"/>
                    </a:p>
                  </a:txBody>
                  <a:tcPr/>
                </a:tc>
                <a:tc>
                  <a:txBody>
                    <a:bodyPr/>
                    <a:lstStyle/>
                    <a:p>
                      <a:r>
                        <a:rPr lang="en-AU" dirty="0" smtClean="0"/>
                        <a:t>D</a:t>
                      </a:r>
                      <a:r>
                        <a:rPr lang="en-AU" baseline="-25000" dirty="0" smtClean="0"/>
                        <a:t>LF</a:t>
                      </a:r>
                      <a:r>
                        <a:rPr lang="en-AU" baseline="0" dirty="0" smtClean="0"/>
                        <a:t> increases</a:t>
                      </a:r>
                    </a:p>
                    <a:p>
                      <a:r>
                        <a:rPr lang="en-AU" baseline="0" dirty="0" smtClean="0"/>
                        <a:t>S</a:t>
                      </a:r>
                      <a:r>
                        <a:rPr lang="en-AU" baseline="-25000" dirty="0" smtClean="0"/>
                        <a:t>LF</a:t>
                      </a:r>
                      <a:r>
                        <a:rPr lang="en-AU" baseline="0" dirty="0" smtClean="0"/>
                        <a:t> decreases</a:t>
                      </a:r>
                      <a:endParaRPr lang="en-AU" dirty="0" smtClean="0"/>
                    </a:p>
                    <a:p>
                      <a:endParaRPr lang="en-AU" baseline="0" dirty="0"/>
                    </a:p>
                  </a:txBody>
                  <a:tcPr/>
                </a:tc>
                <a:extLst>
                  <a:ext uri="{0D108BD9-81ED-4DB2-BD59-A6C34878D82A}">
                    <a16:rowId xmlns:a16="http://schemas.microsoft.com/office/drawing/2014/main" val="1368670207"/>
                  </a:ext>
                </a:extLst>
              </a:tr>
              <a:tr h="824529">
                <a:tc>
                  <a:txBody>
                    <a:bodyPr/>
                    <a:lstStyle/>
                    <a:p>
                      <a:r>
                        <a:rPr lang="en-AU" dirty="0" smtClean="0">
                          <a:solidFill>
                            <a:srgbClr val="00B050"/>
                          </a:solidFill>
                        </a:rPr>
                        <a:t>Budget Surplus</a:t>
                      </a:r>
                      <a:endParaRPr lang="en-AU" dirty="0">
                        <a:solidFill>
                          <a:srgbClr val="00B050"/>
                        </a:solidFill>
                      </a:endParaRPr>
                    </a:p>
                  </a:txBody>
                  <a:tcPr/>
                </a:tc>
                <a:tc>
                  <a:txBody>
                    <a:bodyPr/>
                    <a:lstStyle/>
                    <a:p>
                      <a:r>
                        <a:rPr lang="en-AU" sz="4000" dirty="0" smtClean="0">
                          <a:solidFill>
                            <a:srgbClr val="00B050"/>
                          </a:solidFill>
                        </a:rPr>
                        <a:t>+</a:t>
                      </a:r>
                      <a:endParaRPr lang="en-AU" sz="4000" dirty="0">
                        <a:solidFill>
                          <a:srgbClr val="00B050"/>
                        </a:solidFil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AU" sz="2000" dirty="0" smtClean="0"/>
                        <a:t>Tax &gt; Government Expenditure</a:t>
                      </a:r>
                    </a:p>
                    <a:p>
                      <a:endParaRPr lang="en-A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Contractionary FP</a:t>
                      </a:r>
                      <a:r>
                        <a:rPr lang="en-AU" baseline="0" dirty="0" smtClean="0"/>
                        <a:t>(↑</a:t>
                      </a:r>
                      <a:r>
                        <a:rPr lang="en-AU" baseline="0" dirty="0" err="1" smtClean="0"/>
                        <a:t>Tax↓Gov</a:t>
                      </a:r>
                      <a:r>
                        <a:rPr lang="en-AU" baseline="0" dirty="0" smtClean="0"/>
                        <a:t> expenditure)</a:t>
                      </a:r>
                    </a:p>
                    <a:p>
                      <a:endParaRPr lang="en-AU" dirty="0"/>
                    </a:p>
                  </a:txBody>
                  <a:tcPr/>
                </a:tc>
                <a:tc>
                  <a:txBody>
                    <a:bodyPr/>
                    <a:lstStyle/>
                    <a:p>
                      <a:r>
                        <a:rPr lang="en-AU" dirty="0" smtClean="0"/>
                        <a:t>Borrowing decreases/savings</a:t>
                      </a:r>
                      <a:r>
                        <a:rPr lang="en-AU" baseline="0" dirty="0" smtClean="0"/>
                        <a:t> increases</a:t>
                      </a:r>
                      <a:endParaRPr lang="en-AU" dirty="0"/>
                    </a:p>
                  </a:txBody>
                  <a:tcPr/>
                </a:tc>
                <a:tc>
                  <a:txBody>
                    <a:bodyPr/>
                    <a:lstStyle/>
                    <a:p>
                      <a:r>
                        <a:rPr lang="en-AU" dirty="0" smtClean="0"/>
                        <a:t>D</a:t>
                      </a:r>
                      <a:r>
                        <a:rPr lang="en-AU" baseline="-25000" dirty="0" smtClean="0"/>
                        <a:t>LF</a:t>
                      </a:r>
                      <a:r>
                        <a:rPr lang="en-AU" baseline="0" dirty="0" smtClean="0"/>
                        <a:t> decreases</a:t>
                      </a:r>
                    </a:p>
                    <a:p>
                      <a:r>
                        <a:rPr lang="en-AU" baseline="0" dirty="0" smtClean="0"/>
                        <a:t>S</a:t>
                      </a:r>
                      <a:r>
                        <a:rPr lang="en-AU" baseline="-25000" dirty="0" smtClean="0"/>
                        <a:t>LF</a:t>
                      </a:r>
                      <a:r>
                        <a:rPr lang="en-AU" baseline="0" dirty="0" smtClean="0"/>
                        <a:t> increases</a:t>
                      </a:r>
                      <a:endParaRPr lang="en-AU" dirty="0" smtClean="0"/>
                    </a:p>
                    <a:p>
                      <a:endParaRPr lang="en-AU" dirty="0"/>
                    </a:p>
                  </a:txBody>
                  <a:tcPr/>
                </a:tc>
                <a:extLst>
                  <a:ext uri="{0D108BD9-81ED-4DB2-BD59-A6C34878D82A}">
                    <a16:rowId xmlns:a16="http://schemas.microsoft.com/office/drawing/2014/main" val="2875807764"/>
                  </a:ext>
                </a:extLst>
              </a:tr>
            </a:tbl>
          </a:graphicData>
        </a:graphic>
      </p:graphicFrame>
      <p:pic>
        <p:nvPicPr>
          <p:cNvPr id="6" name="Picture 5"/>
          <p:cNvPicPr>
            <a:picLocks noChangeAspect="1"/>
          </p:cNvPicPr>
          <p:nvPr/>
        </p:nvPicPr>
        <p:blipFill>
          <a:blip r:embed="rId2"/>
          <a:stretch>
            <a:fillRect/>
          </a:stretch>
        </p:blipFill>
        <p:spPr>
          <a:xfrm>
            <a:off x="8595946" y="164402"/>
            <a:ext cx="2036042" cy="1526286"/>
          </a:xfrm>
          <a:prstGeom prst="rect">
            <a:avLst/>
          </a:prstGeom>
        </p:spPr>
      </p:pic>
      <p:sp>
        <p:nvSpPr>
          <p:cNvPr id="7" name="Oval 6"/>
          <p:cNvSpPr/>
          <p:nvPr/>
        </p:nvSpPr>
        <p:spPr>
          <a:xfrm>
            <a:off x="7104185" y="1169377"/>
            <a:ext cx="4572000" cy="5143500"/>
          </a:xfrm>
          <a:prstGeom prst="ellipse">
            <a:avLst/>
          </a:prstGeom>
          <a:solidFill>
            <a:srgbClr val="FFFF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99012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When the government increases government spending? What is the effect on the loanable funds market?</a:t>
            </a:r>
          </a:p>
          <a:p>
            <a:r>
              <a:rPr lang="en-US" dirty="0" smtClean="0">
                <a:solidFill>
                  <a:srgbClr val="FF0000"/>
                </a:solidFill>
              </a:rPr>
              <a:t>↑G →</a:t>
            </a:r>
            <a:r>
              <a:rPr lang="en-US" dirty="0">
                <a:solidFill>
                  <a:srgbClr val="FF0000"/>
                </a:solidFill>
              </a:rPr>
              <a:t> </a:t>
            </a:r>
            <a:r>
              <a:rPr lang="en-US" dirty="0" smtClean="0">
                <a:solidFill>
                  <a:srgbClr val="FF0000"/>
                </a:solidFill>
              </a:rPr>
              <a:t>↑Budget Deficit (or ↓Budget Surplus) →</a:t>
            </a:r>
            <a:r>
              <a:rPr lang="en-US" dirty="0" err="1" smtClean="0">
                <a:solidFill>
                  <a:srgbClr val="FF0000"/>
                </a:solidFill>
              </a:rPr>
              <a:t>gov</a:t>
            </a:r>
            <a:r>
              <a:rPr lang="en-US" dirty="0" smtClean="0">
                <a:solidFill>
                  <a:srgbClr val="FF0000"/>
                </a:solidFill>
              </a:rPr>
              <a:t> borrowing </a:t>
            </a:r>
            <a:r>
              <a:rPr lang="en-US" dirty="0">
                <a:solidFill>
                  <a:srgbClr val="FF0000"/>
                </a:solidFill>
              </a:rPr>
              <a:t>→ </a:t>
            </a:r>
            <a:r>
              <a:rPr lang="en-US" dirty="0" smtClean="0">
                <a:solidFill>
                  <a:srgbClr val="FF0000"/>
                </a:solidFill>
              </a:rPr>
              <a:t>D</a:t>
            </a:r>
            <a:r>
              <a:rPr lang="en-US" baseline="-25000" dirty="0" smtClean="0">
                <a:solidFill>
                  <a:srgbClr val="FF0000"/>
                </a:solidFill>
              </a:rPr>
              <a:t>LF</a:t>
            </a:r>
            <a:r>
              <a:rPr lang="en-US" dirty="0">
                <a:solidFill>
                  <a:srgbClr val="FF0000"/>
                </a:solidFill>
              </a:rPr>
              <a:t> </a:t>
            </a:r>
            <a:r>
              <a:rPr lang="en-US" dirty="0" smtClean="0">
                <a:solidFill>
                  <a:srgbClr val="FF0000"/>
                </a:solidFill>
              </a:rPr>
              <a:t>(</a:t>
            </a:r>
            <a:r>
              <a:rPr lang="en-US" dirty="0" err="1" smtClean="0">
                <a:solidFill>
                  <a:srgbClr val="FF0000"/>
                </a:solidFill>
              </a:rPr>
              <a:t>or↓S</a:t>
            </a:r>
            <a:r>
              <a:rPr lang="en-US" baseline="-25000" dirty="0" err="1" smtClean="0">
                <a:solidFill>
                  <a:srgbClr val="FF0000"/>
                </a:solidFill>
              </a:rPr>
              <a:t>LF</a:t>
            </a:r>
            <a:r>
              <a:rPr lang="en-US" dirty="0" smtClean="0">
                <a:solidFill>
                  <a:srgbClr val="FF0000"/>
                </a:solidFill>
              </a:rPr>
              <a:t>)</a:t>
            </a:r>
          </a:p>
        </p:txBody>
      </p:sp>
    </p:spTree>
    <p:extLst>
      <p:ext uri="{BB962C8B-B14F-4D97-AF65-F5344CB8AC3E}">
        <p14:creationId xmlns:p14="http://schemas.microsoft.com/office/powerpoint/2010/main" val="349594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Debt vs Deficit, Savings vs Surplus</a:t>
            </a:r>
            <a:endParaRPr lang="en-AU" dirty="0"/>
          </a:p>
        </p:txBody>
      </p:sp>
      <p:sp>
        <p:nvSpPr>
          <p:cNvPr id="4" name="Text Placeholder 3"/>
          <p:cNvSpPr>
            <a:spLocks noGrp="1"/>
          </p:cNvSpPr>
          <p:nvPr>
            <p:ph type="body" idx="1"/>
          </p:nvPr>
        </p:nvSpPr>
        <p:spPr/>
        <p:txBody>
          <a:bodyPr/>
          <a:lstStyle/>
          <a:p>
            <a:r>
              <a:rPr lang="en-AU" dirty="0" smtClean="0"/>
              <a:t>Debt is negative and so is deficit. Savings is positive and so is surplus. </a:t>
            </a:r>
          </a:p>
          <a:p>
            <a:r>
              <a:rPr lang="en-AU" dirty="0" smtClean="0"/>
              <a:t>So what is the difference between the two? </a:t>
            </a:r>
            <a:endParaRPr lang="en-AU" dirty="0"/>
          </a:p>
        </p:txBody>
      </p:sp>
    </p:spTree>
    <p:extLst>
      <p:ext uri="{BB962C8B-B14F-4D97-AF65-F5344CB8AC3E}">
        <p14:creationId xmlns:p14="http://schemas.microsoft.com/office/powerpoint/2010/main" val="42413644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Public Debt vs Public Savings</a:t>
            </a:r>
            <a:endParaRPr lang="en-AU" dirty="0"/>
          </a:p>
        </p:txBody>
      </p:sp>
      <p:sp>
        <p:nvSpPr>
          <p:cNvPr id="3" name="Content Placeholder 2"/>
          <p:cNvSpPr>
            <a:spLocks noGrp="1"/>
          </p:cNvSpPr>
          <p:nvPr>
            <p:ph sz="half" idx="1"/>
          </p:nvPr>
        </p:nvSpPr>
        <p:spPr/>
        <p:txBody>
          <a:bodyPr/>
          <a:lstStyle/>
          <a:p>
            <a:r>
              <a:rPr lang="en-AU" dirty="0" smtClean="0"/>
              <a:t>Public Debt = </a:t>
            </a:r>
            <a:r>
              <a:rPr lang="en-AU" dirty="0" smtClean="0">
                <a:solidFill>
                  <a:srgbClr val="FF0000"/>
                </a:solidFill>
              </a:rPr>
              <a:t>negative</a:t>
            </a:r>
            <a:r>
              <a:rPr lang="en-AU" dirty="0" smtClean="0"/>
              <a:t> amount</a:t>
            </a:r>
          </a:p>
          <a:p>
            <a:pPr lvl="1"/>
            <a:r>
              <a:rPr lang="en-AU" dirty="0" smtClean="0"/>
              <a:t>The </a:t>
            </a:r>
            <a:r>
              <a:rPr lang="en-AU" dirty="0" smtClean="0">
                <a:solidFill>
                  <a:srgbClr val="FF0000"/>
                </a:solidFill>
              </a:rPr>
              <a:t>government has borrowed money</a:t>
            </a:r>
            <a:r>
              <a:rPr lang="en-AU" dirty="0" smtClean="0"/>
              <a:t> overall over a period of time.</a:t>
            </a:r>
          </a:p>
          <a:p>
            <a:pPr lvl="1"/>
            <a:r>
              <a:rPr lang="en-AU" dirty="0" smtClean="0"/>
              <a:t>Public debt can also be thought of as ‘negative savings’</a:t>
            </a:r>
          </a:p>
        </p:txBody>
      </p:sp>
      <p:sp>
        <p:nvSpPr>
          <p:cNvPr id="4" name="Content Placeholder 3"/>
          <p:cNvSpPr>
            <a:spLocks noGrp="1"/>
          </p:cNvSpPr>
          <p:nvPr>
            <p:ph sz="half" idx="2"/>
          </p:nvPr>
        </p:nvSpPr>
        <p:spPr/>
        <p:txBody>
          <a:bodyPr/>
          <a:lstStyle/>
          <a:p>
            <a:r>
              <a:rPr lang="en-AU" dirty="0" smtClean="0"/>
              <a:t>Public </a:t>
            </a:r>
            <a:r>
              <a:rPr lang="en-AU" dirty="0"/>
              <a:t>Savings = </a:t>
            </a:r>
            <a:r>
              <a:rPr lang="en-AU" dirty="0">
                <a:solidFill>
                  <a:srgbClr val="92D050"/>
                </a:solidFill>
              </a:rPr>
              <a:t>positive</a:t>
            </a:r>
            <a:r>
              <a:rPr lang="en-AU" dirty="0"/>
              <a:t> amount</a:t>
            </a:r>
          </a:p>
          <a:p>
            <a:pPr lvl="1"/>
            <a:r>
              <a:rPr lang="en-AU" dirty="0"/>
              <a:t>The </a:t>
            </a:r>
            <a:r>
              <a:rPr lang="en-AU" dirty="0">
                <a:solidFill>
                  <a:srgbClr val="92D050"/>
                </a:solidFill>
              </a:rPr>
              <a:t>government has saved money </a:t>
            </a:r>
            <a:r>
              <a:rPr lang="en-AU" dirty="0"/>
              <a:t>overall over a period of time</a:t>
            </a:r>
          </a:p>
          <a:p>
            <a:endParaRPr lang="en-AU" dirty="0"/>
          </a:p>
        </p:txBody>
      </p:sp>
      <p:pic>
        <p:nvPicPr>
          <p:cNvPr id="5" name="Picture 4"/>
          <p:cNvPicPr>
            <a:picLocks noChangeAspect="1"/>
          </p:cNvPicPr>
          <p:nvPr/>
        </p:nvPicPr>
        <p:blipFill>
          <a:blip r:embed="rId2"/>
          <a:stretch>
            <a:fillRect/>
          </a:stretch>
        </p:blipFill>
        <p:spPr>
          <a:xfrm>
            <a:off x="1108967" y="4101792"/>
            <a:ext cx="3324689" cy="2210108"/>
          </a:xfrm>
          <a:prstGeom prst="rect">
            <a:avLst/>
          </a:prstGeom>
        </p:spPr>
      </p:pic>
      <p:pic>
        <p:nvPicPr>
          <p:cNvPr id="6" name="Picture 5"/>
          <p:cNvPicPr>
            <a:picLocks noChangeAspect="1"/>
          </p:cNvPicPr>
          <p:nvPr/>
        </p:nvPicPr>
        <p:blipFill>
          <a:blip r:embed="rId3"/>
          <a:stretch>
            <a:fillRect/>
          </a:stretch>
        </p:blipFill>
        <p:spPr>
          <a:xfrm>
            <a:off x="7071934" y="3411359"/>
            <a:ext cx="3219899" cy="2210108"/>
          </a:xfrm>
          <a:prstGeom prst="rect">
            <a:avLst/>
          </a:prstGeom>
        </p:spPr>
      </p:pic>
    </p:spTree>
    <p:extLst>
      <p:ext uri="{BB962C8B-B14F-4D97-AF65-F5344CB8AC3E}">
        <p14:creationId xmlns:p14="http://schemas.microsoft.com/office/powerpoint/2010/main" val="4089672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r>
              <a:rPr lang="en-AU" dirty="0"/>
              <a:t>What is the difference between public savings and </a:t>
            </a:r>
            <a:r>
              <a:rPr lang="en-AU" dirty="0" smtClean="0"/>
              <a:t>national savings?</a:t>
            </a:r>
          </a:p>
          <a:p>
            <a:r>
              <a:rPr lang="en-AU" dirty="0" smtClean="0">
                <a:solidFill>
                  <a:srgbClr val="0070C0"/>
                </a:solidFill>
              </a:rPr>
              <a:t>Public savings = government savings</a:t>
            </a:r>
          </a:p>
          <a:p>
            <a:r>
              <a:rPr lang="en-AU" dirty="0" smtClean="0">
                <a:solidFill>
                  <a:srgbClr val="0070C0"/>
                </a:solidFill>
              </a:rPr>
              <a:t>National savings = public + private savings = government savings + household/firm savings</a:t>
            </a:r>
          </a:p>
          <a:p>
            <a:r>
              <a:rPr lang="en-AU" dirty="0" smtClean="0"/>
              <a:t>Public debt means that the government has saved over a period of time or has borrowed over a period of time?</a:t>
            </a:r>
          </a:p>
          <a:p>
            <a:r>
              <a:rPr lang="en-AU" dirty="0" smtClean="0">
                <a:solidFill>
                  <a:srgbClr val="0070C0"/>
                </a:solidFill>
              </a:rPr>
              <a:t>Borrowed. The amount that the government has saved is negative.</a:t>
            </a:r>
            <a:endParaRPr lang="en-AU" dirty="0">
              <a:solidFill>
                <a:srgbClr val="0070C0"/>
              </a:solidFill>
            </a:endParaRPr>
          </a:p>
          <a:p>
            <a:endParaRPr lang="en-AU" dirty="0"/>
          </a:p>
        </p:txBody>
      </p:sp>
    </p:spTree>
    <p:extLst>
      <p:ext uri="{BB962C8B-B14F-4D97-AF65-F5344CB8AC3E}">
        <p14:creationId xmlns:p14="http://schemas.microsoft.com/office/powerpoint/2010/main" val="798583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40228" y="299811"/>
            <a:ext cx="10515600" cy="810532"/>
          </a:xfrm>
        </p:spPr>
        <p:txBody>
          <a:bodyPr/>
          <a:lstStyle/>
          <a:p>
            <a:r>
              <a:rPr lang="en-US" dirty="0" smtClean="0"/>
              <a:t>Stock vs Flow</a:t>
            </a:r>
            <a:endParaRPr lang="en-US" dirty="0"/>
          </a:p>
        </p:txBody>
      </p:sp>
      <p:pic>
        <p:nvPicPr>
          <p:cNvPr id="6" name="Picture 5"/>
          <p:cNvPicPr>
            <a:picLocks noChangeAspect="1"/>
          </p:cNvPicPr>
          <p:nvPr/>
        </p:nvPicPr>
        <p:blipFill>
          <a:blip r:embed="rId2"/>
          <a:stretch>
            <a:fillRect/>
          </a:stretch>
        </p:blipFill>
        <p:spPr>
          <a:xfrm>
            <a:off x="5411531" y="1825625"/>
            <a:ext cx="6477209" cy="3768315"/>
          </a:xfrm>
          <a:prstGeom prst="rect">
            <a:avLst/>
          </a:prstGeom>
        </p:spPr>
      </p:pic>
      <p:pic>
        <p:nvPicPr>
          <p:cNvPr id="7" name="Picture 6"/>
          <p:cNvPicPr>
            <a:picLocks noChangeAspect="1"/>
          </p:cNvPicPr>
          <p:nvPr/>
        </p:nvPicPr>
        <p:blipFill>
          <a:blip r:embed="rId3"/>
          <a:stretch>
            <a:fillRect/>
          </a:stretch>
        </p:blipFill>
        <p:spPr>
          <a:xfrm flipH="1">
            <a:off x="9823135" y="1110343"/>
            <a:ext cx="1900779" cy="2514951"/>
          </a:xfrm>
          <a:prstGeom prst="rect">
            <a:avLst/>
          </a:prstGeom>
        </p:spPr>
      </p:pic>
      <p:pic>
        <p:nvPicPr>
          <p:cNvPr id="8" name="Picture 7"/>
          <p:cNvPicPr>
            <a:picLocks noChangeAspect="1"/>
          </p:cNvPicPr>
          <p:nvPr/>
        </p:nvPicPr>
        <p:blipFill>
          <a:blip r:embed="rId4"/>
          <a:stretch>
            <a:fillRect/>
          </a:stretch>
        </p:blipFill>
        <p:spPr>
          <a:xfrm>
            <a:off x="4792947" y="4127693"/>
            <a:ext cx="2410161" cy="2181529"/>
          </a:xfrm>
          <a:prstGeom prst="rect">
            <a:avLst/>
          </a:prstGeom>
        </p:spPr>
      </p:pic>
      <p:sp>
        <p:nvSpPr>
          <p:cNvPr id="9" name="TextBox 8"/>
          <p:cNvSpPr txBox="1"/>
          <p:nvPr/>
        </p:nvSpPr>
        <p:spPr>
          <a:xfrm>
            <a:off x="7569111" y="3558663"/>
            <a:ext cx="2620027" cy="1754326"/>
          </a:xfrm>
          <a:prstGeom prst="rect">
            <a:avLst/>
          </a:prstGeom>
          <a:noFill/>
        </p:spPr>
        <p:txBody>
          <a:bodyPr wrap="square" rtlCol="0">
            <a:spAutoFit/>
          </a:bodyPr>
          <a:lstStyle/>
          <a:p>
            <a:r>
              <a:rPr lang="en-US" sz="3600" b="1" dirty="0" smtClean="0">
                <a:solidFill>
                  <a:srgbClr val="00B050"/>
                </a:solidFill>
              </a:rPr>
              <a:t>Stock</a:t>
            </a:r>
          </a:p>
          <a:p>
            <a:r>
              <a:rPr lang="en-US" sz="3600" b="1" dirty="0" smtClean="0">
                <a:solidFill>
                  <a:srgbClr val="00B050"/>
                </a:solidFill>
              </a:rPr>
              <a:t>= total water in bath tub</a:t>
            </a:r>
            <a:endParaRPr lang="en-US" sz="3600" b="1" dirty="0">
              <a:solidFill>
                <a:srgbClr val="00B050"/>
              </a:solidFill>
            </a:endParaRPr>
          </a:p>
        </p:txBody>
      </p:sp>
      <p:sp>
        <p:nvSpPr>
          <p:cNvPr id="10" name="TextBox 9"/>
          <p:cNvSpPr txBox="1"/>
          <p:nvPr/>
        </p:nvSpPr>
        <p:spPr>
          <a:xfrm>
            <a:off x="5656677" y="5259084"/>
            <a:ext cx="3718595" cy="1384995"/>
          </a:xfrm>
          <a:prstGeom prst="rect">
            <a:avLst/>
          </a:prstGeom>
          <a:noFill/>
        </p:spPr>
        <p:txBody>
          <a:bodyPr wrap="square" rtlCol="0">
            <a:spAutoFit/>
          </a:bodyPr>
          <a:lstStyle/>
          <a:p>
            <a:r>
              <a:rPr lang="en-US" sz="2800" b="1" dirty="0" smtClean="0">
                <a:solidFill>
                  <a:srgbClr val="7030A0"/>
                </a:solidFill>
              </a:rPr>
              <a:t>Flow</a:t>
            </a:r>
          </a:p>
          <a:p>
            <a:r>
              <a:rPr lang="en-US" sz="2800" b="1" dirty="0" smtClean="0">
                <a:solidFill>
                  <a:srgbClr val="7030A0"/>
                </a:solidFill>
              </a:rPr>
              <a:t>= change of water (negative)</a:t>
            </a:r>
            <a:endParaRPr lang="en-US" sz="2800" b="1" dirty="0">
              <a:solidFill>
                <a:srgbClr val="7030A0"/>
              </a:solidFill>
            </a:endParaRPr>
          </a:p>
        </p:txBody>
      </p:sp>
      <p:sp>
        <p:nvSpPr>
          <p:cNvPr id="11" name="TextBox 10"/>
          <p:cNvSpPr txBox="1"/>
          <p:nvPr/>
        </p:nvSpPr>
        <p:spPr>
          <a:xfrm>
            <a:off x="8879124" y="178956"/>
            <a:ext cx="3718595" cy="1384995"/>
          </a:xfrm>
          <a:prstGeom prst="rect">
            <a:avLst/>
          </a:prstGeom>
          <a:noFill/>
        </p:spPr>
        <p:txBody>
          <a:bodyPr wrap="square" rtlCol="0">
            <a:spAutoFit/>
          </a:bodyPr>
          <a:lstStyle/>
          <a:p>
            <a:r>
              <a:rPr lang="en-US" sz="2800" b="1" dirty="0" smtClean="0">
                <a:solidFill>
                  <a:srgbClr val="7030A0"/>
                </a:solidFill>
              </a:rPr>
              <a:t>Flow</a:t>
            </a:r>
          </a:p>
          <a:p>
            <a:r>
              <a:rPr lang="en-US" sz="2800" b="1" dirty="0" smtClean="0">
                <a:solidFill>
                  <a:srgbClr val="7030A0"/>
                </a:solidFill>
              </a:rPr>
              <a:t>= change of water (positive)</a:t>
            </a:r>
            <a:endParaRPr lang="en-US" sz="2800" b="1" dirty="0">
              <a:solidFill>
                <a:srgbClr val="7030A0"/>
              </a:solidFill>
            </a:endParaRPr>
          </a:p>
        </p:txBody>
      </p:sp>
      <p:sp>
        <p:nvSpPr>
          <p:cNvPr id="5" name="Content Placeholder 4"/>
          <p:cNvSpPr>
            <a:spLocks noGrp="1"/>
          </p:cNvSpPr>
          <p:nvPr>
            <p:ph idx="1"/>
          </p:nvPr>
        </p:nvSpPr>
        <p:spPr>
          <a:xfrm>
            <a:off x="413657" y="1242602"/>
            <a:ext cx="4795157" cy="4351338"/>
          </a:xfrm>
        </p:spPr>
        <p:txBody>
          <a:bodyPr>
            <a:normAutofit fontScale="85000" lnSpcReduction="10000"/>
          </a:bodyPr>
          <a:lstStyle/>
          <a:p>
            <a:r>
              <a:rPr lang="en-US" dirty="0" smtClean="0"/>
              <a:t>One way to describe the amount of something vs the change of that amount is to use the terms ‘</a:t>
            </a:r>
            <a:r>
              <a:rPr lang="en-US" dirty="0" smtClean="0">
                <a:solidFill>
                  <a:srgbClr val="00B0F0"/>
                </a:solidFill>
              </a:rPr>
              <a:t>stock</a:t>
            </a:r>
            <a:r>
              <a:rPr lang="en-US" dirty="0" smtClean="0"/>
              <a:t>’ and ‘</a:t>
            </a:r>
            <a:r>
              <a:rPr lang="en-US" dirty="0" smtClean="0">
                <a:solidFill>
                  <a:srgbClr val="00B0F0"/>
                </a:solidFill>
              </a:rPr>
              <a:t>flow</a:t>
            </a:r>
            <a:r>
              <a:rPr lang="en-US" dirty="0" smtClean="0"/>
              <a:t>’.</a:t>
            </a:r>
          </a:p>
          <a:p>
            <a:r>
              <a:rPr lang="en-US" dirty="0" smtClean="0"/>
              <a:t>Stock = the total accumulated amount of something</a:t>
            </a:r>
          </a:p>
          <a:p>
            <a:r>
              <a:rPr lang="en-US" dirty="0" smtClean="0"/>
              <a:t>Flow = the change in the total amount. </a:t>
            </a:r>
          </a:p>
          <a:p>
            <a:r>
              <a:rPr lang="en-US" dirty="0" smtClean="0"/>
              <a:t>If we use the analogy of a bathtub, we can see that the </a:t>
            </a:r>
            <a:r>
              <a:rPr lang="en-US" dirty="0" smtClean="0">
                <a:solidFill>
                  <a:srgbClr val="00B050"/>
                </a:solidFill>
              </a:rPr>
              <a:t>water already in the bathtub is the stock </a:t>
            </a:r>
            <a:r>
              <a:rPr lang="en-US" dirty="0" smtClean="0"/>
              <a:t>and the </a:t>
            </a:r>
            <a:r>
              <a:rPr lang="en-US" dirty="0" smtClean="0">
                <a:solidFill>
                  <a:srgbClr val="7030A0"/>
                </a:solidFill>
              </a:rPr>
              <a:t>change of water </a:t>
            </a:r>
            <a:r>
              <a:rPr lang="en-US" dirty="0" smtClean="0"/>
              <a:t>(positive or negative) is </a:t>
            </a:r>
            <a:r>
              <a:rPr lang="en-US" dirty="0" smtClean="0">
                <a:solidFill>
                  <a:srgbClr val="7030A0"/>
                </a:solidFill>
              </a:rPr>
              <a:t>the flow</a:t>
            </a:r>
            <a:r>
              <a:rPr lang="en-US" dirty="0" smtClean="0"/>
              <a:t>. </a:t>
            </a:r>
          </a:p>
          <a:p>
            <a:endParaRPr lang="en-US" dirty="0" smtClean="0"/>
          </a:p>
          <a:p>
            <a:endParaRPr lang="en-US" dirty="0" smtClean="0"/>
          </a:p>
          <a:p>
            <a:endParaRPr lang="en-US" dirty="0"/>
          </a:p>
        </p:txBody>
      </p:sp>
      <p:sp>
        <p:nvSpPr>
          <p:cNvPr id="12" name="TextBox 11"/>
          <p:cNvSpPr txBox="1"/>
          <p:nvPr/>
        </p:nvSpPr>
        <p:spPr>
          <a:xfrm>
            <a:off x="5208814" y="269325"/>
            <a:ext cx="2922815" cy="923330"/>
          </a:xfrm>
          <a:prstGeom prst="rect">
            <a:avLst/>
          </a:prstGeom>
          <a:solidFill>
            <a:srgbClr val="FFFF00"/>
          </a:solidFill>
        </p:spPr>
        <p:txBody>
          <a:bodyPr wrap="square" rtlCol="0">
            <a:spAutoFit/>
          </a:bodyPr>
          <a:lstStyle/>
          <a:p>
            <a:r>
              <a:rPr lang="en-US" dirty="0" smtClean="0">
                <a:solidFill>
                  <a:srgbClr val="FF0000"/>
                </a:solidFill>
              </a:rPr>
              <a:t>Summary</a:t>
            </a:r>
          </a:p>
          <a:p>
            <a:r>
              <a:rPr lang="en-US" dirty="0" smtClean="0">
                <a:solidFill>
                  <a:srgbClr val="FF0000"/>
                </a:solidFill>
              </a:rPr>
              <a:t>Stock = total amount</a:t>
            </a:r>
          </a:p>
          <a:p>
            <a:r>
              <a:rPr lang="en-US" dirty="0" smtClean="0">
                <a:solidFill>
                  <a:srgbClr val="FF0000"/>
                </a:solidFill>
              </a:rPr>
              <a:t>Flow = change</a:t>
            </a:r>
            <a:endParaRPr lang="en-US" dirty="0">
              <a:solidFill>
                <a:srgbClr val="FF0000"/>
              </a:solidFill>
            </a:endParaRPr>
          </a:p>
        </p:txBody>
      </p:sp>
    </p:spTree>
    <p:extLst>
      <p:ext uri="{BB962C8B-B14F-4D97-AF65-F5344CB8AC3E}">
        <p14:creationId xmlns:p14="http://schemas.microsoft.com/office/powerpoint/2010/main" val="1648251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smtClean="0"/>
              <a:t>If you have 5kg of rice and you eat 1kg of rice per week, which is the stock and which is the flow?</a:t>
            </a:r>
          </a:p>
          <a:p>
            <a:r>
              <a:rPr lang="en-US" dirty="0" smtClean="0">
                <a:solidFill>
                  <a:srgbClr val="0070C0"/>
                </a:solidFill>
              </a:rPr>
              <a:t>5kg rice = stock, 1kg rice per week = flow</a:t>
            </a:r>
            <a:endParaRPr lang="en-US" dirty="0">
              <a:solidFill>
                <a:srgbClr val="0070C0"/>
              </a:solidFill>
            </a:endParaRPr>
          </a:p>
          <a:p>
            <a:r>
              <a:rPr lang="en-US" dirty="0" smtClean="0"/>
              <a:t>If the government has $50 million of public debt and they have a budget surplus of $10 million. Which is the stock and which is the flow?</a:t>
            </a:r>
          </a:p>
          <a:p>
            <a:r>
              <a:rPr lang="en-US" dirty="0" smtClean="0">
                <a:solidFill>
                  <a:srgbClr val="0070C0"/>
                </a:solidFill>
              </a:rPr>
              <a:t>$50 million debt = stock, $10 million = flow</a:t>
            </a:r>
          </a:p>
          <a:p>
            <a:r>
              <a:rPr lang="en-US" dirty="0"/>
              <a:t>If the government has $50 million of public </a:t>
            </a:r>
            <a:r>
              <a:rPr lang="en-US" dirty="0" smtClean="0"/>
              <a:t>savings </a:t>
            </a:r>
            <a:r>
              <a:rPr lang="en-US" dirty="0"/>
              <a:t>and they have a budget surplus of $10 million. Which is the stock and which is the flow</a:t>
            </a:r>
            <a:r>
              <a:rPr lang="en-US" dirty="0" smtClean="0"/>
              <a:t>?</a:t>
            </a:r>
          </a:p>
          <a:p>
            <a:r>
              <a:rPr lang="en-US" dirty="0">
                <a:solidFill>
                  <a:srgbClr val="0070C0"/>
                </a:solidFill>
              </a:rPr>
              <a:t>$50 million </a:t>
            </a:r>
            <a:r>
              <a:rPr lang="en-US" dirty="0" smtClean="0">
                <a:solidFill>
                  <a:srgbClr val="0070C0"/>
                </a:solidFill>
              </a:rPr>
              <a:t>savings = </a:t>
            </a:r>
            <a:r>
              <a:rPr lang="en-US" dirty="0">
                <a:solidFill>
                  <a:srgbClr val="0070C0"/>
                </a:solidFill>
              </a:rPr>
              <a:t>stock, $10 million = flow</a:t>
            </a:r>
          </a:p>
          <a:p>
            <a:endParaRPr lang="en-US" dirty="0"/>
          </a:p>
          <a:p>
            <a:endParaRPr lang="en-US" dirty="0"/>
          </a:p>
          <a:p>
            <a:endParaRPr lang="en-US" dirty="0"/>
          </a:p>
        </p:txBody>
      </p:sp>
    </p:spTree>
    <p:extLst>
      <p:ext uri="{BB962C8B-B14F-4D97-AF65-F5344CB8AC3E}">
        <p14:creationId xmlns:p14="http://schemas.microsoft.com/office/powerpoint/2010/main" val="407842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891" y="247138"/>
            <a:ext cx="10515600" cy="706591"/>
          </a:xfrm>
        </p:spPr>
        <p:txBody>
          <a:bodyPr/>
          <a:lstStyle/>
          <a:p>
            <a:r>
              <a:rPr lang="en-AU" dirty="0" smtClean="0">
                <a:solidFill>
                  <a:srgbClr val="FF0000"/>
                </a:solidFill>
              </a:rPr>
              <a:t>Debt vs Deficit</a:t>
            </a:r>
            <a:endParaRPr lang="en-AU" dirty="0">
              <a:solidFill>
                <a:srgbClr val="FF0000"/>
              </a:solidFill>
            </a:endParaRPr>
          </a:p>
        </p:txBody>
      </p:sp>
      <p:sp>
        <p:nvSpPr>
          <p:cNvPr id="3" name="Content Placeholder 2"/>
          <p:cNvSpPr>
            <a:spLocks noGrp="1"/>
          </p:cNvSpPr>
          <p:nvPr>
            <p:ph idx="1"/>
          </p:nvPr>
        </p:nvSpPr>
        <p:spPr>
          <a:xfrm>
            <a:off x="435078" y="1280278"/>
            <a:ext cx="7283245" cy="1959794"/>
          </a:xfrm>
        </p:spPr>
        <p:txBody>
          <a:bodyPr>
            <a:normAutofit fontScale="92500" lnSpcReduction="10000"/>
          </a:bodyPr>
          <a:lstStyle/>
          <a:p>
            <a:r>
              <a:rPr lang="en-AU" dirty="0" smtClean="0"/>
              <a:t>What is the relationship between national debt and the budget deficit?</a:t>
            </a:r>
          </a:p>
          <a:p>
            <a:r>
              <a:rPr lang="en-AU" dirty="0" smtClean="0">
                <a:solidFill>
                  <a:srgbClr val="00B0F0"/>
                </a:solidFill>
              </a:rPr>
              <a:t>Budget deficit </a:t>
            </a:r>
            <a:r>
              <a:rPr lang="en-AU" dirty="0" smtClean="0"/>
              <a:t>= the amount for </a:t>
            </a:r>
            <a:r>
              <a:rPr lang="en-AU" dirty="0" smtClean="0">
                <a:solidFill>
                  <a:srgbClr val="00B0F0"/>
                </a:solidFill>
              </a:rPr>
              <a:t>one year</a:t>
            </a:r>
          </a:p>
          <a:p>
            <a:r>
              <a:rPr lang="en-AU" dirty="0" smtClean="0">
                <a:solidFill>
                  <a:srgbClr val="00B050"/>
                </a:solidFill>
              </a:rPr>
              <a:t>Public debt </a:t>
            </a:r>
            <a:r>
              <a:rPr lang="en-AU" dirty="0" smtClean="0"/>
              <a:t>= the </a:t>
            </a:r>
            <a:r>
              <a:rPr lang="en-AU" dirty="0" smtClean="0">
                <a:solidFill>
                  <a:srgbClr val="00B050"/>
                </a:solidFill>
              </a:rPr>
              <a:t>total accumulated amount </a:t>
            </a:r>
            <a:r>
              <a:rPr lang="en-AU" dirty="0" smtClean="0"/>
              <a:t>over the years</a:t>
            </a:r>
          </a:p>
          <a:p>
            <a:pPr lvl="2"/>
            <a:endParaRPr lang="en-AU" dirty="0" smtClean="0"/>
          </a:p>
        </p:txBody>
      </p:sp>
      <p:sp>
        <p:nvSpPr>
          <p:cNvPr id="4" name="Rectangle 3"/>
          <p:cNvSpPr/>
          <p:nvPr/>
        </p:nvSpPr>
        <p:spPr>
          <a:xfrm>
            <a:off x="435078" y="3475998"/>
            <a:ext cx="7098889" cy="2616101"/>
          </a:xfrm>
          <a:prstGeom prst="rect">
            <a:avLst/>
          </a:prstGeom>
          <a:solidFill>
            <a:schemeClr val="accent4">
              <a:lumMod val="40000"/>
              <a:lumOff val="60000"/>
            </a:schemeClr>
          </a:solidFill>
        </p:spPr>
        <p:txBody>
          <a:bodyPr wrap="square">
            <a:spAutoFit/>
          </a:bodyPr>
          <a:lstStyle/>
          <a:p>
            <a:r>
              <a:rPr lang="en-AU" sz="2000" b="1" dirty="0" smtClean="0"/>
              <a:t>Analogies to explain stock vs flow</a:t>
            </a:r>
            <a:endParaRPr lang="en-AU" sz="2000" b="1" dirty="0"/>
          </a:p>
          <a:p>
            <a:pPr marL="342900" indent="-342900">
              <a:buFont typeface="Wingdings" panose="05000000000000000000" pitchFamily="2" charset="2"/>
              <a:buChar char="q"/>
            </a:pPr>
            <a:r>
              <a:rPr lang="en-AU" dirty="0"/>
              <a:t>Water in a bath</a:t>
            </a:r>
          </a:p>
          <a:p>
            <a:pPr marL="800100" lvl="1" indent="-342900">
              <a:buFont typeface="Arial" panose="020B0604020202020204" pitchFamily="34" charset="0"/>
              <a:buChar char="•"/>
            </a:pPr>
            <a:r>
              <a:rPr lang="en-AU" dirty="0"/>
              <a:t>Budget </a:t>
            </a:r>
            <a:r>
              <a:rPr lang="en-AU" dirty="0" smtClean="0"/>
              <a:t>deficit (flow) </a:t>
            </a:r>
            <a:r>
              <a:rPr lang="en-AU" dirty="0"/>
              <a:t>= water draining out of a bath at 1L/min</a:t>
            </a:r>
          </a:p>
          <a:p>
            <a:pPr marL="800100" lvl="1" indent="-342900">
              <a:buFont typeface="Arial" panose="020B0604020202020204" pitchFamily="34" charset="0"/>
              <a:buChar char="•"/>
            </a:pPr>
            <a:r>
              <a:rPr lang="en-AU" dirty="0"/>
              <a:t>National </a:t>
            </a:r>
            <a:r>
              <a:rPr lang="en-AU" dirty="0" smtClean="0"/>
              <a:t>Savings (stock) </a:t>
            </a:r>
            <a:r>
              <a:rPr lang="en-AU" dirty="0"/>
              <a:t>= the total amount of water in the bathtub</a:t>
            </a:r>
          </a:p>
          <a:p>
            <a:pPr marL="342900" indent="-342900">
              <a:buFont typeface="Wingdings" panose="05000000000000000000" pitchFamily="2" charset="2"/>
              <a:buChar char="q"/>
            </a:pPr>
            <a:r>
              <a:rPr lang="en-AU" dirty="0"/>
              <a:t>A car’s speed and acceleration</a:t>
            </a:r>
          </a:p>
          <a:p>
            <a:pPr marL="800100" lvl="1" indent="-342900">
              <a:buFont typeface="Arial" panose="020B0604020202020204" pitchFamily="34" charset="0"/>
              <a:buChar char="•"/>
            </a:pPr>
            <a:r>
              <a:rPr lang="en-AU" dirty="0"/>
              <a:t>Budget </a:t>
            </a:r>
            <a:r>
              <a:rPr lang="en-AU" dirty="0" smtClean="0"/>
              <a:t>deficit (flow) </a:t>
            </a:r>
            <a:r>
              <a:rPr lang="en-AU" dirty="0"/>
              <a:t>= </a:t>
            </a:r>
            <a:r>
              <a:rPr lang="en-AU" dirty="0" smtClean="0"/>
              <a:t>the change in speed of the car to 5km/h slower</a:t>
            </a:r>
            <a:endParaRPr lang="en-AU" dirty="0"/>
          </a:p>
          <a:p>
            <a:pPr marL="800100" lvl="1" indent="-342900">
              <a:buFont typeface="Arial" panose="020B0604020202020204" pitchFamily="34" charset="0"/>
              <a:buChar char="•"/>
            </a:pPr>
            <a:r>
              <a:rPr lang="en-AU" dirty="0"/>
              <a:t>National Savings </a:t>
            </a:r>
            <a:r>
              <a:rPr lang="en-AU" dirty="0" smtClean="0"/>
              <a:t>(stock) = the current speed of the car</a:t>
            </a:r>
            <a:endParaRPr lang="en-AU" dirty="0"/>
          </a:p>
        </p:txBody>
      </p:sp>
      <p:sp>
        <p:nvSpPr>
          <p:cNvPr id="5" name="TextBox 4"/>
          <p:cNvSpPr txBox="1"/>
          <p:nvPr/>
        </p:nvSpPr>
        <p:spPr>
          <a:xfrm>
            <a:off x="9144001" y="2146968"/>
            <a:ext cx="2880851" cy="1754326"/>
          </a:xfrm>
          <a:prstGeom prst="rect">
            <a:avLst/>
          </a:prstGeom>
          <a:solidFill>
            <a:srgbClr val="FFFF00"/>
          </a:solidFill>
        </p:spPr>
        <p:txBody>
          <a:bodyPr wrap="square" rtlCol="0">
            <a:spAutoFit/>
          </a:bodyPr>
          <a:lstStyle/>
          <a:p>
            <a:r>
              <a:rPr lang="en-AU" dirty="0" smtClean="0">
                <a:solidFill>
                  <a:srgbClr val="FF0000"/>
                </a:solidFill>
              </a:rPr>
              <a:t>Summary</a:t>
            </a:r>
          </a:p>
          <a:p>
            <a:r>
              <a:rPr lang="en-AU" dirty="0" smtClean="0">
                <a:solidFill>
                  <a:srgbClr val="FF0000"/>
                </a:solidFill>
              </a:rPr>
              <a:t>Debt = the total accumulated amount, a ‘stock’</a:t>
            </a:r>
          </a:p>
          <a:p>
            <a:r>
              <a:rPr lang="en-AU" dirty="0" smtClean="0">
                <a:solidFill>
                  <a:srgbClr val="FF0000"/>
                </a:solidFill>
              </a:rPr>
              <a:t>Deficit = the amount for just the year, a ‘flow’</a:t>
            </a:r>
            <a:endParaRPr lang="en-AU" dirty="0">
              <a:solidFill>
                <a:srgbClr val="FF0000"/>
              </a:solidFill>
            </a:endParaRPr>
          </a:p>
        </p:txBody>
      </p:sp>
      <p:pic>
        <p:nvPicPr>
          <p:cNvPr id="6" name="Picture 5"/>
          <p:cNvPicPr>
            <a:picLocks noChangeAspect="1"/>
          </p:cNvPicPr>
          <p:nvPr/>
        </p:nvPicPr>
        <p:blipFill>
          <a:blip r:embed="rId2"/>
          <a:stretch>
            <a:fillRect/>
          </a:stretch>
        </p:blipFill>
        <p:spPr>
          <a:xfrm>
            <a:off x="8875734" y="247138"/>
            <a:ext cx="2696834" cy="1792737"/>
          </a:xfrm>
          <a:prstGeom prst="rect">
            <a:avLst/>
          </a:prstGeom>
        </p:spPr>
      </p:pic>
      <p:sp>
        <p:nvSpPr>
          <p:cNvPr id="7" name="TextBox 6"/>
          <p:cNvSpPr txBox="1"/>
          <p:nvPr/>
        </p:nvSpPr>
        <p:spPr>
          <a:xfrm>
            <a:off x="6499122" y="1960516"/>
            <a:ext cx="1101213" cy="461665"/>
          </a:xfrm>
          <a:prstGeom prst="rect">
            <a:avLst/>
          </a:prstGeom>
          <a:solidFill>
            <a:srgbClr val="92D050"/>
          </a:solidFill>
        </p:spPr>
        <p:txBody>
          <a:bodyPr wrap="square" rtlCol="0">
            <a:spAutoFit/>
          </a:bodyPr>
          <a:lstStyle/>
          <a:p>
            <a:r>
              <a:rPr lang="en-AU" sz="2400" b="1" dirty="0" smtClean="0"/>
              <a:t>Flow</a:t>
            </a:r>
            <a:endParaRPr lang="en-AU" sz="2400" b="1" dirty="0"/>
          </a:p>
        </p:txBody>
      </p:sp>
      <p:sp>
        <p:nvSpPr>
          <p:cNvPr id="8" name="TextBox 7"/>
          <p:cNvSpPr txBox="1"/>
          <p:nvPr/>
        </p:nvSpPr>
        <p:spPr>
          <a:xfrm>
            <a:off x="6499122" y="2977493"/>
            <a:ext cx="1101213" cy="461665"/>
          </a:xfrm>
          <a:prstGeom prst="rect">
            <a:avLst/>
          </a:prstGeom>
          <a:solidFill>
            <a:srgbClr val="92D050"/>
          </a:solidFill>
        </p:spPr>
        <p:txBody>
          <a:bodyPr wrap="square" rtlCol="0">
            <a:spAutoFit/>
          </a:bodyPr>
          <a:lstStyle/>
          <a:p>
            <a:r>
              <a:rPr lang="en-AU" sz="2400" b="1" dirty="0" smtClean="0"/>
              <a:t>Stock</a:t>
            </a:r>
            <a:endParaRPr lang="en-AU" sz="2400" b="1" dirty="0"/>
          </a:p>
        </p:txBody>
      </p:sp>
      <p:sp>
        <p:nvSpPr>
          <p:cNvPr id="11" name="TextBox 10"/>
          <p:cNvSpPr txBox="1"/>
          <p:nvPr/>
        </p:nvSpPr>
        <p:spPr>
          <a:xfrm>
            <a:off x="7718323" y="4008387"/>
            <a:ext cx="4306529" cy="1815882"/>
          </a:xfrm>
          <a:prstGeom prst="rect">
            <a:avLst/>
          </a:prstGeom>
          <a:noFill/>
        </p:spPr>
        <p:txBody>
          <a:bodyPr wrap="square" rtlCol="0">
            <a:spAutoFit/>
          </a:bodyPr>
          <a:lstStyle/>
          <a:p>
            <a:r>
              <a:rPr lang="en-AU" sz="2800" dirty="0" smtClean="0"/>
              <a:t>We call the accumulated amount a ‘</a:t>
            </a:r>
            <a:r>
              <a:rPr lang="en-AU" sz="2800" b="1" dirty="0" smtClean="0"/>
              <a:t>stock</a:t>
            </a:r>
            <a:r>
              <a:rPr lang="en-AU" sz="2800" dirty="0" smtClean="0"/>
              <a:t>’ and the change in that amount a ‘</a:t>
            </a:r>
            <a:r>
              <a:rPr lang="en-AU" sz="2800" b="1" dirty="0" smtClean="0"/>
              <a:t>flow</a:t>
            </a:r>
            <a:r>
              <a:rPr lang="en-AU" sz="2800" dirty="0" smtClean="0"/>
              <a:t>’.</a:t>
            </a:r>
            <a:endParaRPr lang="en-AU" sz="2800" dirty="0"/>
          </a:p>
        </p:txBody>
      </p:sp>
      <p:sp>
        <p:nvSpPr>
          <p:cNvPr id="12" name="Right Arrow 11"/>
          <p:cNvSpPr/>
          <p:nvPr/>
        </p:nvSpPr>
        <p:spPr>
          <a:xfrm rot="2878840">
            <a:off x="7095470" y="2933453"/>
            <a:ext cx="1791735" cy="768315"/>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017216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891" y="247138"/>
            <a:ext cx="10515600" cy="706591"/>
          </a:xfrm>
        </p:spPr>
        <p:txBody>
          <a:bodyPr/>
          <a:lstStyle/>
          <a:p>
            <a:r>
              <a:rPr lang="en-AU" dirty="0" smtClean="0"/>
              <a:t>Surplus vs Savings</a:t>
            </a:r>
            <a:endParaRPr lang="en-AU" dirty="0"/>
          </a:p>
        </p:txBody>
      </p:sp>
      <p:sp>
        <p:nvSpPr>
          <p:cNvPr id="3" name="Content Placeholder 2"/>
          <p:cNvSpPr>
            <a:spLocks noGrp="1"/>
          </p:cNvSpPr>
          <p:nvPr>
            <p:ph idx="1"/>
          </p:nvPr>
        </p:nvSpPr>
        <p:spPr>
          <a:xfrm>
            <a:off x="363176" y="1065981"/>
            <a:ext cx="6388510" cy="3041342"/>
          </a:xfrm>
        </p:spPr>
        <p:txBody>
          <a:bodyPr>
            <a:normAutofit/>
          </a:bodyPr>
          <a:lstStyle/>
          <a:p>
            <a:r>
              <a:rPr lang="en-AU" dirty="0" smtClean="0"/>
              <a:t>What is the relationship between national debt and the budget deficit?</a:t>
            </a:r>
          </a:p>
          <a:p>
            <a:r>
              <a:rPr lang="en-AU" dirty="0" smtClean="0">
                <a:solidFill>
                  <a:srgbClr val="00B0F0"/>
                </a:solidFill>
              </a:rPr>
              <a:t>Budget Surplus </a:t>
            </a:r>
            <a:r>
              <a:rPr lang="en-AU" dirty="0" smtClean="0"/>
              <a:t>= the amount for </a:t>
            </a:r>
            <a:r>
              <a:rPr lang="en-AU" dirty="0" smtClean="0">
                <a:solidFill>
                  <a:srgbClr val="00B0F0"/>
                </a:solidFill>
              </a:rPr>
              <a:t>one year</a:t>
            </a:r>
          </a:p>
          <a:p>
            <a:r>
              <a:rPr lang="en-AU" dirty="0" smtClean="0">
                <a:solidFill>
                  <a:srgbClr val="00B050"/>
                </a:solidFill>
              </a:rPr>
              <a:t>Public Savings </a:t>
            </a:r>
            <a:r>
              <a:rPr lang="en-AU" dirty="0" smtClean="0"/>
              <a:t>= the </a:t>
            </a:r>
            <a:r>
              <a:rPr lang="en-AU" dirty="0" smtClean="0">
                <a:solidFill>
                  <a:srgbClr val="00B050"/>
                </a:solidFill>
              </a:rPr>
              <a:t>total accumulated</a:t>
            </a:r>
            <a:r>
              <a:rPr lang="en-AU" dirty="0" smtClean="0"/>
              <a:t> over multiple years</a:t>
            </a:r>
          </a:p>
          <a:p>
            <a:pPr lvl="2"/>
            <a:endParaRPr lang="en-AU" dirty="0" smtClean="0"/>
          </a:p>
        </p:txBody>
      </p:sp>
      <p:sp>
        <p:nvSpPr>
          <p:cNvPr id="5" name="TextBox 4"/>
          <p:cNvSpPr txBox="1"/>
          <p:nvPr/>
        </p:nvSpPr>
        <p:spPr>
          <a:xfrm>
            <a:off x="7815415" y="2091999"/>
            <a:ext cx="4009619" cy="923330"/>
          </a:xfrm>
          <a:prstGeom prst="rect">
            <a:avLst/>
          </a:prstGeom>
          <a:solidFill>
            <a:srgbClr val="FFFF00"/>
          </a:solidFill>
        </p:spPr>
        <p:txBody>
          <a:bodyPr wrap="square" rtlCol="0">
            <a:spAutoFit/>
          </a:bodyPr>
          <a:lstStyle/>
          <a:p>
            <a:r>
              <a:rPr lang="en-AU" dirty="0" smtClean="0">
                <a:solidFill>
                  <a:srgbClr val="FF0000"/>
                </a:solidFill>
              </a:rPr>
              <a:t>Summary</a:t>
            </a:r>
          </a:p>
          <a:p>
            <a:r>
              <a:rPr lang="en-AU" dirty="0" smtClean="0">
                <a:solidFill>
                  <a:srgbClr val="FF0000"/>
                </a:solidFill>
              </a:rPr>
              <a:t>Savings = the total accumulated amount</a:t>
            </a:r>
          </a:p>
          <a:p>
            <a:r>
              <a:rPr lang="en-AU" dirty="0" smtClean="0">
                <a:solidFill>
                  <a:srgbClr val="FF0000"/>
                </a:solidFill>
              </a:rPr>
              <a:t>Surplus = the amount for just the year</a:t>
            </a:r>
            <a:endParaRPr lang="en-AU" dirty="0">
              <a:solidFill>
                <a:srgbClr val="FF0000"/>
              </a:solidFill>
            </a:endParaRPr>
          </a:p>
        </p:txBody>
      </p:sp>
      <p:pic>
        <p:nvPicPr>
          <p:cNvPr id="6" name="Picture 5"/>
          <p:cNvPicPr>
            <a:picLocks noChangeAspect="1"/>
          </p:cNvPicPr>
          <p:nvPr/>
        </p:nvPicPr>
        <p:blipFill>
          <a:blip r:embed="rId2"/>
          <a:stretch>
            <a:fillRect/>
          </a:stretch>
        </p:blipFill>
        <p:spPr>
          <a:xfrm>
            <a:off x="8502960" y="134886"/>
            <a:ext cx="2634531" cy="1808317"/>
          </a:xfrm>
          <a:prstGeom prst="rect">
            <a:avLst/>
          </a:prstGeom>
        </p:spPr>
      </p:pic>
      <p:sp>
        <p:nvSpPr>
          <p:cNvPr id="7" name="TextBox 6"/>
          <p:cNvSpPr txBox="1"/>
          <p:nvPr/>
        </p:nvSpPr>
        <p:spPr>
          <a:xfrm>
            <a:off x="6499122" y="1960516"/>
            <a:ext cx="1101213" cy="461665"/>
          </a:xfrm>
          <a:prstGeom prst="rect">
            <a:avLst/>
          </a:prstGeom>
          <a:solidFill>
            <a:srgbClr val="92D050"/>
          </a:solidFill>
        </p:spPr>
        <p:txBody>
          <a:bodyPr wrap="square" rtlCol="0">
            <a:spAutoFit/>
          </a:bodyPr>
          <a:lstStyle/>
          <a:p>
            <a:r>
              <a:rPr lang="en-AU" sz="2400" b="1" dirty="0" smtClean="0"/>
              <a:t>Flow</a:t>
            </a:r>
            <a:endParaRPr lang="en-AU" sz="2400" b="1" dirty="0"/>
          </a:p>
        </p:txBody>
      </p:sp>
      <p:sp>
        <p:nvSpPr>
          <p:cNvPr id="8" name="TextBox 7"/>
          <p:cNvSpPr txBox="1"/>
          <p:nvPr/>
        </p:nvSpPr>
        <p:spPr>
          <a:xfrm>
            <a:off x="6499122" y="2977493"/>
            <a:ext cx="1101213" cy="461665"/>
          </a:xfrm>
          <a:prstGeom prst="rect">
            <a:avLst/>
          </a:prstGeom>
          <a:solidFill>
            <a:srgbClr val="92D050"/>
          </a:solidFill>
        </p:spPr>
        <p:txBody>
          <a:bodyPr wrap="square" rtlCol="0">
            <a:spAutoFit/>
          </a:bodyPr>
          <a:lstStyle/>
          <a:p>
            <a:r>
              <a:rPr lang="en-AU" sz="2400" b="1" dirty="0" smtClean="0"/>
              <a:t>Stock</a:t>
            </a:r>
            <a:endParaRPr lang="en-AU" sz="2400" b="1" dirty="0"/>
          </a:p>
        </p:txBody>
      </p:sp>
      <p:sp>
        <p:nvSpPr>
          <p:cNvPr id="9" name="TextBox 8"/>
          <p:cNvSpPr txBox="1"/>
          <p:nvPr/>
        </p:nvSpPr>
        <p:spPr>
          <a:xfrm>
            <a:off x="7718323" y="4008387"/>
            <a:ext cx="4306529" cy="1815882"/>
          </a:xfrm>
          <a:prstGeom prst="rect">
            <a:avLst/>
          </a:prstGeom>
          <a:noFill/>
        </p:spPr>
        <p:txBody>
          <a:bodyPr wrap="square" rtlCol="0">
            <a:spAutoFit/>
          </a:bodyPr>
          <a:lstStyle/>
          <a:p>
            <a:r>
              <a:rPr lang="en-AU" sz="2800" dirty="0" smtClean="0"/>
              <a:t>We call the accumulated amount a ‘</a:t>
            </a:r>
            <a:r>
              <a:rPr lang="en-AU" sz="2800" b="1" dirty="0" smtClean="0"/>
              <a:t>stock</a:t>
            </a:r>
            <a:r>
              <a:rPr lang="en-AU" sz="2800" dirty="0" smtClean="0"/>
              <a:t>’ and the change in that amount a ‘</a:t>
            </a:r>
            <a:r>
              <a:rPr lang="en-AU" sz="2800" b="1" dirty="0" smtClean="0"/>
              <a:t>flow</a:t>
            </a:r>
            <a:r>
              <a:rPr lang="en-AU" sz="2800" dirty="0" smtClean="0"/>
              <a:t>’.</a:t>
            </a:r>
            <a:endParaRPr lang="en-AU" sz="2800" dirty="0"/>
          </a:p>
        </p:txBody>
      </p:sp>
      <p:sp>
        <p:nvSpPr>
          <p:cNvPr id="10" name="Right Arrow 9"/>
          <p:cNvSpPr/>
          <p:nvPr/>
        </p:nvSpPr>
        <p:spPr>
          <a:xfrm rot="2878840">
            <a:off x="7095470" y="2933453"/>
            <a:ext cx="1791735" cy="768315"/>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434723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6406279" cy="712904"/>
          </a:xfrm>
        </p:spPr>
        <p:txBody>
          <a:bodyPr/>
          <a:lstStyle/>
          <a:p>
            <a:r>
              <a:rPr lang="en-US" dirty="0" smtClean="0"/>
              <a:t>Money Supply and Inflation</a:t>
            </a:r>
            <a:endParaRPr lang="en-US" dirty="0"/>
          </a:p>
        </p:txBody>
      </p:sp>
      <p:sp>
        <p:nvSpPr>
          <p:cNvPr id="3" name="Content Placeholder 2"/>
          <p:cNvSpPr>
            <a:spLocks noGrp="1"/>
          </p:cNvSpPr>
          <p:nvPr>
            <p:ph idx="1"/>
          </p:nvPr>
        </p:nvSpPr>
        <p:spPr>
          <a:xfrm>
            <a:off x="361551" y="1340394"/>
            <a:ext cx="6406279" cy="3599316"/>
          </a:xfrm>
        </p:spPr>
        <p:txBody>
          <a:bodyPr>
            <a:normAutofit fontScale="77500" lnSpcReduction="20000"/>
          </a:bodyPr>
          <a:lstStyle/>
          <a:p>
            <a:r>
              <a:rPr lang="en-AU" dirty="0">
                <a:solidFill>
                  <a:srgbClr val="00B0F0"/>
                </a:solidFill>
              </a:rPr>
              <a:t>Inflation</a:t>
            </a:r>
            <a:r>
              <a:rPr lang="en-AU" dirty="0"/>
              <a:t> occurs when the </a:t>
            </a:r>
            <a:r>
              <a:rPr lang="en-AU" dirty="0">
                <a:solidFill>
                  <a:srgbClr val="00B0F0"/>
                </a:solidFill>
              </a:rPr>
              <a:t>money supply increases too quickly </a:t>
            </a:r>
            <a:r>
              <a:rPr lang="en-AU" dirty="0"/>
              <a:t>for a sustained period. </a:t>
            </a:r>
          </a:p>
          <a:p>
            <a:r>
              <a:rPr lang="en-US" dirty="0" smtClean="0"/>
              <a:t>This effect is particularly apparent in poorly managed countries such as Zimbabwe and Venezuela where government money printing (creating new money) has lead to hyperinflation.</a:t>
            </a:r>
          </a:p>
          <a:p>
            <a:pPr lvl="1"/>
            <a:r>
              <a:rPr lang="en-US" dirty="0" smtClean="0"/>
              <a:t>Inflation was so bad in Zimbabwe that the US dollar was temporarily adopted as the nation’s currency because its currency became worthless.</a:t>
            </a:r>
          </a:p>
          <a:p>
            <a:pPr lvl="1"/>
            <a:r>
              <a:rPr lang="en-US" dirty="0" smtClean="0"/>
              <a:t>Note: Printing money isn’t a problem, if there are more goods and services in the economy, but </a:t>
            </a:r>
            <a:r>
              <a:rPr lang="en-US" dirty="0" smtClean="0">
                <a:solidFill>
                  <a:srgbClr val="00B0F0"/>
                </a:solidFill>
              </a:rPr>
              <a:t>if more and more money chases the same number of goods, then inflation is inevitable</a:t>
            </a:r>
            <a:r>
              <a:rPr lang="en-US" dirty="0" smtClean="0"/>
              <a:t>. </a:t>
            </a:r>
            <a:endParaRPr lang="en-US" dirty="0"/>
          </a:p>
        </p:txBody>
      </p:sp>
      <p:pic>
        <p:nvPicPr>
          <p:cNvPr id="7" name="Picture 6"/>
          <p:cNvPicPr>
            <a:picLocks noChangeAspect="1"/>
          </p:cNvPicPr>
          <p:nvPr/>
        </p:nvPicPr>
        <p:blipFill>
          <a:blip r:embed="rId2"/>
          <a:stretch>
            <a:fillRect/>
          </a:stretch>
        </p:blipFill>
        <p:spPr>
          <a:xfrm>
            <a:off x="7244479" y="988587"/>
            <a:ext cx="4714777" cy="3323531"/>
          </a:xfrm>
          <a:prstGeom prst="rect">
            <a:avLst/>
          </a:prstGeom>
        </p:spPr>
      </p:pic>
      <p:sp>
        <p:nvSpPr>
          <p:cNvPr id="8" name="TextBox 7"/>
          <p:cNvSpPr txBox="1"/>
          <p:nvPr/>
        </p:nvSpPr>
        <p:spPr>
          <a:xfrm>
            <a:off x="7612464" y="3005052"/>
            <a:ext cx="2116196" cy="923330"/>
          </a:xfrm>
          <a:prstGeom prst="rect">
            <a:avLst/>
          </a:prstGeom>
          <a:noFill/>
        </p:spPr>
        <p:txBody>
          <a:bodyPr wrap="square" rtlCol="0">
            <a:spAutoFit/>
          </a:bodyPr>
          <a:lstStyle/>
          <a:p>
            <a:r>
              <a:rPr lang="en-US" dirty="0" smtClean="0">
                <a:solidFill>
                  <a:schemeClr val="bg1"/>
                </a:solidFill>
              </a:rPr>
              <a:t>(Inflation is always caused by money supply.)</a:t>
            </a:r>
            <a:endParaRPr lang="en-US" dirty="0">
              <a:solidFill>
                <a:schemeClr val="bg1"/>
              </a:solidFill>
            </a:endParaRPr>
          </a:p>
        </p:txBody>
      </p:sp>
      <p:pic>
        <p:nvPicPr>
          <p:cNvPr id="9" name="Picture 8"/>
          <p:cNvPicPr>
            <a:picLocks noChangeAspect="1"/>
          </p:cNvPicPr>
          <p:nvPr/>
        </p:nvPicPr>
        <p:blipFill>
          <a:blip r:embed="rId3"/>
          <a:stretch>
            <a:fillRect/>
          </a:stretch>
        </p:blipFill>
        <p:spPr>
          <a:xfrm>
            <a:off x="3942792" y="4644702"/>
            <a:ext cx="3486792" cy="1769417"/>
          </a:xfrm>
          <a:prstGeom prst="rect">
            <a:avLst/>
          </a:prstGeom>
        </p:spPr>
      </p:pic>
      <p:pic>
        <p:nvPicPr>
          <p:cNvPr id="10" name="Picture 9"/>
          <p:cNvPicPr>
            <a:picLocks noChangeAspect="1"/>
          </p:cNvPicPr>
          <p:nvPr/>
        </p:nvPicPr>
        <p:blipFill>
          <a:blip r:embed="rId4"/>
          <a:stretch>
            <a:fillRect/>
          </a:stretch>
        </p:blipFill>
        <p:spPr>
          <a:xfrm>
            <a:off x="171432" y="4973894"/>
            <a:ext cx="2305530" cy="1255559"/>
          </a:xfrm>
          <a:prstGeom prst="rect">
            <a:avLst/>
          </a:prstGeom>
        </p:spPr>
      </p:pic>
      <p:sp>
        <p:nvSpPr>
          <p:cNvPr id="4" name="TextBox 3"/>
          <p:cNvSpPr txBox="1"/>
          <p:nvPr/>
        </p:nvSpPr>
        <p:spPr>
          <a:xfrm>
            <a:off x="171432" y="6229453"/>
            <a:ext cx="2618071" cy="369332"/>
          </a:xfrm>
          <a:prstGeom prst="rect">
            <a:avLst/>
          </a:prstGeom>
          <a:noFill/>
        </p:spPr>
        <p:txBody>
          <a:bodyPr wrap="square" rtlCol="0">
            <a:spAutoFit/>
          </a:bodyPr>
          <a:lstStyle/>
          <a:p>
            <a:r>
              <a:rPr lang="en-AU" dirty="0" smtClean="0"/>
              <a:t>Too much money printing</a:t>
            </a:r>
            <a:endParaRPr lang="en-AU" dirty="0"/>
          </a:p>
        </p:txBody>
      </p:sp>
      <p:sp>
        <p:nvSpPr>
          <p:cNvPr id="12" name="Right Arrow 11"/>
          <p:cNvSpPr/>
          <p:nvPr/>
        </p:nvSpPr>
        <p:spPr>
          <a:xfrm>
            <a:off x="2791326" y="5202074"/>
            <a:ext cx="1078030" cy="871467"/>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Box 12"/>
          <p:cNvSpPr txBox="1"/>
          <p:nvPr/>
        </p:nvSpPr>
        <p:spPr>
          <a:xfrm>
            <a:off x="4504623" y="6414119"/>
            <a:ext cx="2629479" cy="369332"/>
          </a:xfrm>
          <a:prstGeom prst="rect">
            <a:avLst/>
          </a:prstGeom>
          <a:noFill/>
        </p:spPr>
        <p:txBody>
          <a:bodyPr wrap="square" rtlCol="0">
            <a:spAutoFit/>
          </a:bodyPr>
          <a:lstStyle/>
          <a:p>
            <a:r>
              <a:rPr lang="en-AU" dirty="0" smtClean="0"/>
              <a:t>Inflation</a:t>
            </a:r>
            <a:endParaRPr lang="en-AU" dirty="0"/>
          </a:p>
        </p:txBody>
      </p:sp>
      <p:sp>
        <p:nvSpPr>
          <p:cNvPr id="5" name="TextBox 4"/>
          <p:cNvSpPr txBox="1"/>
          <p:nvPr/>
        </p:nvSpPr>
        <p:spPr>
          <a:xfrm>
            <a:off x="8042786" y="4483510"/>
            <a:ext cx="3916469" cy="1877437"/>
          </a:xfrm>
          <a:prstGeom prst="rect">
            <a:avLst/>
          </a:prstGeom>
          <a:noFill/>
        </p:spPr>
        <p:txBody>
          <a:bodyPr wrap="square" rtlCol="0">
            <a:spAutoFit/>
          </a:bodyPr>
          <a:lstStyle/>
          <a:p>
            <a:r>
              <a:rPr lang="en-AU" sz="1600" dirty="0" smtClean="0">
                <a:solidFill>
                  <a:srgbClr val="00B050"/>
                </a:solidFill>
              </a:rPr>
              <a:t>Milton Friedman </a:t>
            </a:r>
            <a:r>
              <a:rPr lang="en-AU" sz="1600" dirty="0" smtClean="0"/>
              <a:t>(above) is </a:t>
            </a:r>
            <a:r>
              <a:rPr lang="en-AU" sz="1600" smtClean="0"/>
              <a:t>a highly </a:t>
            </a:r>
            <a:r>
              <a:rPr lang="en-AU" sz="1600" dirty="0" smtClean="0"/>
              <a:t>influential </a:t>
            </a:r>
            <a:r>
              <a:rPr lang="en-AU" sz="1600" dirty="0" smtClean="0">
                <a:solidFill>
                  <a:srgbClr val="00B050"/>
                </a:solidFill>
              </a:rPr>
              <a:t>economist of the Chicago School of Economics</a:t>
            </a:r>
            <a:r>
              <a:rPr lang="en-AU" sz="1600" dirty="0" smtClean="0"/>
              <a:t> and is synonymous with Monetarism which focused on topics of money supply. </a:t>
            </a:r>
          </a:p>
          <a:p>
            <a:r>
              <a:rPr lang="en-AU" sz="1600" dirty="0" smtClean="0"/>
              <a:t>Among his contributions to economics is the </a:t>
            </a:r>
            <a:r>
              <a:rPr lang="en-AU" sz="1600" dirty="0" smtClean="0">
                <a:solidFill>
                  <a:srgbClr val="00B050"/>
                </a:solidFill>
              </a:rPr>
              <a:t>Quantity Theory of Money</a:t>
            </a:r>
            <a:r>
              <a:rPr lang="en-AU" sz="1600" dirty="0" smtClean="0"/>
              <a:t>. </a:t>
            </a:r>
            <a:endParaRPr lang="en-AU" sz="1600" dirty="0"/>
          </a:p>
        </p:txBody>
      </p:sp>
      <p:sp>
        <p:nvSpPr>
          <p:cNvPr id="6" name="TextBox 5"/>
          <p:cNvSpPr txBox="1"/>
          <p:nvPr/>
        </p:nvSpPr>
        <p:spPr>
          <a:xfrm>
            <a:off x="7612464" y="146304"/>
            <a:ext cx="3726096" cy="954107"/>
          </a:xfrm>
          <a:prstGeom prst="rect">
            <a:avLst/>
          </a:prstGeom>
          <a:solidFill>
            <a:srgbClr val="FFFF00"/>
          </a:solidFill>
        </p:spPr>
        <p:txBody>
          <a:bodyPr wrap="square" rtlCol="0">
            <a:spAutoFit/>
          </a:bodyPr>
          <a:lstStyle/>
          <a:p>
            <a:r>
              <a:rPr lang="en-US" sz="1400" dirty="0" smtClean="0">
                <a:solidFill>
                  <a:srgbClr val="FF0000"/>
                </a:solidFill>
              </a:rPr>
              <a:t>Summary</a:t>
            </a:r>
          </a:p>
          <a:p>
            <a:r>
              <a:rPr lang="en-US" sz="1400" dirty="0" smtClean="0">
                <a:solidFill>
                  <a:srgbClr val="FF0000"/>
                </a:solidFill>
              </a:rPr>
              <a:t>Money supply increases that are greater than the increase in production will inevitably lead to inflation. </a:t>
            </a:r>
          </a:p>
        </p:txBody>
      </p:sp>
    </p:spTree>
    <p:extLst>
      <p:ext uri="{BB962C8B-B14F-4D97-AF65-F5344CB8AC3E}">
        <p14:creationId xmlns:p14="http://schemas.microsoft.com/office/powerpoint/2010/main" val="36912509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normAutofit fontScale="85000" lnSpcReduction="20000"/>
          </a:bodyPr>
          <a:lstStyle/>
          <a:p>
            <a:r>
              <a:rPr lang="en-AU" dirty="0" smtClean="0"/>
              <a:t>Categorize the following terms as ‘total accumulation/stock’ or ‘the change in one year/flow’</a:t>
            </a:r>
          </a:p>
          <a:p>
            <a:r>
              <a:rPr lang="en-AU" dirty="0" smtClean="0"/>
              <a:t>Public debt</a:t>
            </a:r>
          </a:p>
          <a:p>
            <a:r>
              <a:rPr lang="en-AU" dirty="0" smtClean="0"/>
              <a:t>Budget deficit</a:t>
            </a:r>
          </a:p>
          <a:p>
            <a:r>
              <a:rPr lang="en-AU" dirty="0" smtClean="0"/>
              <a:t>Public savings</a:t>
            </a:r>
          </a:p>
          <a:p>
            <a:r>
              <a:rPr lang="en-AU" dirty="0" smtClean="0"/>
              <a:t>Budget surplus</a:t>
            </a:r>
          </a:p>
          <a:p>
            <a:r>
              <a:rPr lang="en-AU" dirty="0" smtClean="0"/>
              <a:t>Balanced budget</a:t>
            </a:r>
          </a:p>
          <a:p>
            <a:r>
              <a:rPr lang="en-AU" dirty="0" smtClean="0"/>
              <a:t>If </a:t>
            </a:r>
            <a:r>
              <a:rPr lang="en-AU" dirty="0"/>
              <a:t>the government has a budget deficit, what happens to public savings? </a:t>
            </a:r>
          </a:p>
          <a:p>
            <a:r>
              <a:rPr lang="en-AU" dirty="0">
                <a:solidFill>
                  <a:srgbClr val="0070C0"/>
                </a:solidFill>
              </a:rPr>
              <a:t>It decreases. </a:t>
            </a:r>
            <a:r>
              <a:rPr lang="en-AU" dirty="0" err="1" smtClean="0">
                <a:solidFill>
                  <a:srgbClr val="0070C0"/>
                </a:solidFill>
              </a:rPr>
              <a:t>Eg</a:t>
            </a:r>
            <a:r>
              <a:rPr lang="en-AU" dirty="0" smtClean="0">
                <a:solidFill>
                  <a:srgbClr val="0070C0"/>
                </a:solidFill>
              </a:rPr>
              <a:t>. If the public savings = 1 million, a budget deficit will decrease it. </a:t>
            </a:r>
            <a:endParaRPr lang="en-AU" dirty="0">
              <a:solidFill>
                <a:srgbClr val="0070C0"/>
              </a:solidFill>
            </a:endParaRPr>
          </a:p>
          <a:p>
            <a:r>
              <a:rPr lang="en-AU" dirty="0"/>
              <a:t>If the government has a budget deficit, what happens to public </a:t>
            </a:r>
            <a:r>
              <a:rPr lang="en-AU" dirty="0" smtClean="0"/>
              <a:t>debt?</a:t>
            </a:r>
          </a:p>
          <a:p>
            <a:r>
              <a:rPr lang="en-AU" dirty="0" smtClean="0">
                <a:solidFill>
                  <a:srgbClr val="0070C0"/>
                </a:solidFill>
              </a:rPr>
              <a:t>The debt would increase.  </a:t>
            </a:r>
            <a:r>
              <a:rPr lang="en-AU" dirty="0" err="1" smtClean="0">
                <a:solidFill>
                  <a:srgbClr val="0070C0"/>
                </a:solidFill>
              </a:rPr>
              <a:t>Eg</a:t>
            </a:r>
            <a:r>
              <a:rPr lang="en-AU" dirty="0" smtClean="0">
                <a:solidFill>
                  <a:srgbClr val="0070C0"/>
                </a:solidFill>
              </a:rPr>
              <a:t>. If the public debt = 1 million (a negative number) then it will increase, become more negative. </a:t>
            </a:r>
            <a:endParaRPr lang="en-AU" dirty="0">
              <a:solidFill>
                <a:srgbClr val="0070C0"/>
              </a:solidFill>
            </a:endParaRPr>
          </a:p>
          <a:p>
            <a:endParaRPr lang="en-AU" dirty="0"/>
          </a:p>
        </p:txBody>
      </p:sp>
      <p:sp>
        <p:nvSpPr>
          <p:cNvPr id="4" name="Rectangle 3"/>
          <p:cNvSpPr/>
          <p:nvPr/>
        </p:nvSpPr>
        <p:spPr>
          <a:xfrm>
            <a:off x="2823393" y="2408593"/>
            <a:ext cx="2528834" cy="369332"/>
          </a:xfrm>
          <a:prstGeom prst="rect">
            <a:avLst/>
          </a:prstGeom>
        </p:spPr>
        <p:txBody>
          <a:bodyPr wrap="none">
            <a:spAutoFit/>
          </a:bodyPr>
          <a:lstStyle/>
          <a:p>
            <a:r>
              <a:rPr lang="en-AU" dirty="0" smtClean="0">
                <a:solidFill>
                  <a:srgbClr val="0070C0"/>
                </a:solidFill>
              </a:rPr>
              <a:t>Total accumulation/stock</a:t>
            </a:r>
            <a:endParaRPr lang="en-AU" dirty="0">
              <a:solidFill>
                <a:srgbClr val="0070C0"/>
              </a:solidFill>
            </a:endParaRPr>
          </a:p>
        </p:txBody>
      </p:sp>
      <p:sp>
        <p:nvSpPr>
          <p:cNvPr id="5" name="Rectangle 4"/>
          <p:cNvSpPr/>
          <p:nvPr/>
        </p:nvSpPr>
        <p:spPr>
          <a:xfrm>
            <a:off x="2975793" y="2787136"/>
            <a:ext cx="2860848" cy="369332"/>
          </a:xfrm>
          <a:prstGeom prst="rect">
            <a:avLst/>
          </a:prstGeom>
        </p:spPr>
        <p:txBody>
          <a:bodyPr wrap="none">
            <a:spAutoFit/>
          </a:bodyPr>
          <a:lstStyle/>
          <a:p>
            <a:r>
              <a:rPr lang="en-AU" dirty="0" smtClean="0">
                <a:solidFill>
                  <a:srgbClr val="0070C0"/>
                </a:solidFill>
              </a:rPr>
              <a:t>The change in one year/flow</a:t>
            </a:r>
            <a:endParaRPr lang="en-AU" dirty="0">
              <a:solidFill>
                <a:srgbClr val="0070C0"/>
              </a:solidFill>
            </a:endParaRPr>
          </a:p>
        </p:txBody>
      </p:sp>
      <p:sp>
        <p:nvSpPr>
          <p:cNvPr id="6" name="Rectangle 5"/>
          <p:cNvSpPr/>
          <p:nvPr/>
        </p:nvSpPr>
        <p:spPr>
          <a:xfrm>
            <a:off x="3128193" y="3155846"/>
            <a:ext cx="2528834" cy="369332"/>
          </a:xfrm>
          <a:prstGeom prst="rect">
            <a:avLst/>
          </a:prstGeom>
        </p:spPr>
        <p:txBody>
          <a:bodyPr wrap="none">
            <a:spAutoFit/>
          </a:bodyPr>
          <a:lstStyle/>
          <a:p>
            <a:r>
              <a:rPr lang="en-AU" dirty="0" smtClean="0">
                <a:solidFill>
                  <a:srgbClr val="0070C0"/>
                </a:solidFill>
              </a:rPr>
              <a:t>Total accumulation/stock</a:t>
            </a:r>
            <a:endParaRPr lang="en-AU" dirty="0">
              <a:solidFill>
                <a:srgbClr val="0070C0"/>
              </a:solidFill>
            </a:endParaRPr>
          </a:p>
        </p:txBody>
      </p:sp>
      <p:sp>
        <p:nvSpPr>
          <p:cNvPr id="7" name="Rectangle 6"/>
          <p:cNvSpPr/>
          <p:nvPr/>
        </p:nvSpPr>
        <p:spPr>
          <a:xfrm>
            <a:off x="3182270" y="3554053"/>
            <a:ext cx="2860848" cy="369332"/>
          </a:xfrm>
          <a:prstGeom prst="rect">
            <a:avLst/>
          </a:prstGeom>
        </p:spPr>
        <p:txBody>
          <a:bodyPr wrap="none">
            <a:spAutoFit/>
          </a:bodyPr>
          <a:lstStyle/>
          <a:p>
            <a:r>
              <a:rPr lang="en-AU" dirty="0">
                <a:solidFill>
                  <a:srgbClr val="0070C0"/>
                </a:solidFill>
              </a:rPr>
              <a:t>The change in one </a:t>
            </a:r>
            <a:r>
              <a:rPr lang="en-AU" dirty="0" smtClean="0">
                <a:solidFill>
                  <a:srgbClr val="0070C0"/>
                </a:solidFill>
              </a:rPr>
              <a:t>year/flow</a:t>
            </a:r>
            <a:endParaRPr lang="en-AU" dirty="0">
              <a:solidFill>
                <a:srgbClr val="0070C0"/>
              </a:solidFill>
            </a:endParaRPr>
          </a:p>
        </p:txBody>
      </p:sp>
      <p:sp>
        <p:nvSpPr>
          <p:cNvPr id="8" name="Rectangle 7"/>
          <p:cNvSpPr/>
          <p:nvPr/>
        </p:nvSpPr>
        <p:spPr>
          <a:xfrm>
            <a:off x="3334670" y="3942426"/>
            <a:ext cx="5997411" cy="369332"/>
          </a:xfrm>
          <a:prstGeom prst="rect">
            <a:avLst/>
          </a:prstGeom>
        </p:spPr>
        <p:txBody>
          <a:bodyPr wrap="none">
            <a:spAutoFit/>
          </a:bodyPr>
          <a:lstStyle/>
          <a:p>
            <a:r>
              <a:rPr lang="en-AU" dirty="0">
                <a:solidFill>
                  <a:srgbClr val="0070C0"/>
                </a:solidFill>
              </a:rPr>
              <a:t>The change in one </a:t>
            </a:r>
            <a:r>
              <a:rPr lang="en-AU" dirty="0" smtClean="0">
                <a:solidFill>
                  <a:srgbClr val="0070C0"/>
                </a:solidFill>
              </a:rPr>
              <a:t>year/flow, but technically this is no change.</a:t>
            </a:r>
            <a:endParaRPr lang="en-AU" dirty="0">
              <a:solidFill>
                <a:srgbClr val="0070C0"/>
              </a:solidFill>
            </a:endParaRPr>
          </a:p>
        </p:txBody>
      </p:sp>
    </p:spTree>
    <p:extLst>
      <p:ext uri="{BB962C8B-B14F-4D97-AF65-F5344CB8AC3E}">
        <p14:creationId xmlns:p14="http://schemas.microsoft.com/office/powerpoint/2010/main" val="348337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43397"/>
          </a:xfrm>
        </p:spPr>
        <p:txBody>
          <a:bodyPr>
            <a:normAutofit fontScale="90000"/>
          </a:bodyPr>
          <a:lstStyle/>
          <a:p>
            <a:r>
              <a:rPr lang="en-AU" dirty="0" smtClean="0"/>
              <a:t>Budgets and their effects - Summary</a:t>
            </a: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20677182"/>
              </p:ext>
            </p:extLst>
          </p:nvPr>
        </p:nvGraphicFramePr>
        <p:xfrm>
          <a:off x="353080" y="2162326"/>
          <a:ext cx="11284972" cy="4178898"/>
        </p:xfrm>
        <a:graphic>
          <a:graphicData uri="http://schemas.openxmlformats.org/drawingml/2006/table">
            <a:tbl>
              <a:tblPr firstRow="1" bandRow="1">
                <a:tableStyleId>{5C22544A-7EE6-4342-B048-85BDC9FD1C3A}</a:tableStyleId>
              </a:tblPr>
              <a:tblGrid>
                <a:gridCol w="1032958">
                  <a:extLst>
                    <a:ext uri="{9D8B030D-6E8A-4147-A177-3AD203B41FA5}">
                      <a16:colId xmlns:a16="http://schemas.microsoft.com/office/drawing/2014/main" val="2812896125"/>
                    </a:ext>
                  </a:extLst>
                </a:gridCol>
                <a:gridCol w="442762">
                  <a:extLst>
                    <a:ext uri="{9D8B030D-6E8A-4147-A177-3AD203B41FA5}">
                      <a16:colId xmlns:a16="http://schemas.microsoft.com/office/drawing/2014/main" val="970825363"/>
                    </a:ext>
                  </a:extLst>
                </a:gridCol>
                <a:gridCol w="1876926">
                  <a:extLst>
                    <a:ext uri="{9D8B030D-6E8A-4147-A177-3AD203B41FA5}">
                      <a16:colId xmlns:a16="http://schemas.microsoft.com/office/drawing/2014/main" val="1242076516"/>
                    </a:ext>
                  </a:extLst>
                </a:gridCol>
                <a:gridCol w="1771049">
                  <a:extLst>
                    <a:ext uri="{9D8B030D-6E8A-4147-A177-3AD203B41FA5}">
                      <a16:colId xmlns:a16="http://schemas.microsoft.com/office/drawing/2014/main" val="3146159301"/>
                    </a:ext>
                  </a:extLst>
                </a:gridCol>
                <a:gridCol w="1597793">
                  <a:extLst>
                    <a:ext uri="{9D8B030D-6E8A-4147-A177-3AD203B41FA5}">
                      <a16:colId xmlns:a16="http://schemas.microsoft.com/office/drawing/2014/main" val="3616775919"/>
                    </a:ext>
                  </a:extLst>
                </a:gridCol>
                <a:gridCol w="1540043">
                  <a:extLst>
                    <a:ext uri="{9D8B030D-6E8A-4147-A177-3AD203B41FA5}">
                      <a16:colId xmlns:a16="http://schemas.microsoft.com/office/drawing/2014/main" val="3347247055"/>
                    </a:ext>
                  </a:extLst>
                </a:gridCol>
                <a:gridCol w="1472665">
                  <a:extLst>
                    <a:ext uri="{9D8B030D-6E8A-4147-A177-3AD203B41FA5}">
                      <a16:colId xmlns:a16="http://schemas.microsoft.com/office/drawing/2014/main" val="3988688595"/>
                    </a:ext>
                  </a:extLst>
                </a:gridCol>
                <a:gridCol w="1550776">
                  <a:extLst>
                    <a:ext uri="{9D8B030D-6E8A-4147-A177-3AD203B41FA5}">
                      <a16:colId xmlns:a16="http://schemas.microsoft.com/office/drawing/2014/main" val="3160234288"/>
                    </a:ext>
                  </a:extLst>
                </a:gridCol>
              </a:tblGrid>
              <a:tr h="956904">
                <a:tc>
                  <a:txBody>
                    <a:bodyPr/>
                    <a:lstStyle/>
                    <a:p>
                      <a:endParaRPr lang="en-AU" dirty="0"/>
                    </a:p>
                  </a:txBody>
                  <a:tcPr/>
                </a:tc>
                <a:tc>
                  <a:txBody>
                    <a:bodyPr/>
                    <a:lstStyle/>
                    <a:p>
                      <a:r>
                        <a:rPr lang="en-AU" dirty="0" smtClean="0"/>
                        <a:t>+/-</a:t>
                      </a:r>
                      <a:endParaRPr lang="en-AU" dirty="0"/>
                    </a:p>
                  </a:txBody>
                  <a:tcPr/>
                </a:tc>
                <a:tc>
                  <a:txBody>
                    <a:bodyPr/>
                    <a:lstStyle/>
                    <a:p>
                      <a:r>
                        <a:rPr lang="en-AU" dirty="0" smtClean="0"/>
                        <a:t>Definition</a:t>
                      </a:r>
                      <a:endParaRPr lang="en-AU" dirty="0"/>
                    </a:p>
                  </a:txBody>
                  <a:tcPr/>
                </a:tc>
                <a:tc>
                  <a:txBody>
                    <a:bodyPr/>
                    <a:lstStyle/>
                    <a:p>
                      <a:r>
                        <a:rPr lang="en-AU" dirty="0" smtClean="0"/>
                        <a:t>Type of </a:t>
                      </a:r>
                      <a:r>
                        <a:rPr lang="en-AU" baseline="0" dirty="0" smtClean="0"/>
                        <a:t>Fiscal Policy</a:t>
                      </a:r>
                      <a:endParaRPr lang="en-AU" dirty="0"/>
                    </a:p>
                  </a:txBody>
                  <a:tcPr/>
                </a:tc>
                <a:tc>
                  <a:txBody>
                    <a:bodyPr/>
                    <a:lstStyle/>
                    <a:p>
                      <a:r>
                        <a:rPr lang="en-AU" dirty="0" smtClean="0"/>
                        <a:t>Gov</a:t>
                      </a:r>
                      <a:r>
                        <a:rPr lang="en-AU" baseline="0" dirty="0" smtClean="0"/>
                        <a:t>ernment Borrowing/Saving</a:t>
                      </a:r>
                      <a:endParaRPr lang="en-AU" dirty="0"/>
                    </a:p>
                  </a:txBody>
                  <a:tcPr/>
                </a:tc>
                <a:tc>
                  <a:txBody>
                    <a:bodyPr/>
                    <a:lstStyle/>
                    <a:p>
                      <a:r>
                        <a:rPr lang="en-AU" dirty="0" smtClean="0"/>
                        <a:t>Effect on Loanable</a:t>
                      </a:r>
                      <a:r>
                        <a:rPr lang="en-AU" baseline="0" dirty="0" smtClean="0"/>
                        <a:t> Funds Market</a:t>
                      </a:r>
                      <a:endParaRPr lang="en-AU" dirty="0"/>
                    </a:p>
                  </a:txBody>
                  <a:tcPr/>
                </a:tc>
                <a:tc>
                  <a:txBody>
                    <a:bodyPr/>
                    <a:lstStyle/>
                    <a:p>
                      <a:r>
                        <a:rPr lang="en-AU" dirty="0" smtClean="0"/>
                        <a:t>Effect</a:t>
                      </a:r>
                      <a:r>
                        <a:rPr lang="en-AU" baseline="0" dirty="0" smtClean="0"/>
                        <a:t> on Public Savings (and National Savings)</a:t>
                      </a:r>
                      <a:endParaRPr lang="en-AU" dirty="0"/>
                    </a:p>
                  </a:txBody>
                  <a:tcPr/>
                </a:tc>
                <a:tc>
                  <a:txBody>
                    <a:bodyPr/>
                    <a:lstStyle/>
                    <a:p>
                      <a:r>
                        <a:rPr lang="en-AU" dirty="0" smtClean="0"/>
                        <a:t>Effect on Public Debt</a:t>
                      </a:r>
                    </a:p>
                    <a:p>
                      <a:r>
                        <a:rPr lang="en-AU" dirty="0" smtClean="0"/>
                        <a:t>(and National</a:t>
                      </a:r>
                      <a:r>
                        <a:rPr lang="en-AU" baseline="0" dirty="0" smtClean="0"/>
                        <a:t> Debt)</a:t>
                      </a:r>
                      <a:endParaRPr lang="en-AU" dirty="0"/>
                    </a:p>
                  </a:txBody>
                  <a:tcPr/>
                </a:tc>
                <a:extLst>
                  <a:ext uri="{0D108BD9-81ED-4DB2-BD59-A6C34878D82A}">
                    <a16:rowId xmlns:a16="http://schemas.microsoft.com/office/drawing/2014/main" val="3925613961"/>
                  </a:ext>
                </a:extLst>
              </a:tr>
              <a:tr h="824529">
                <a:tc>
                  <a:txBody>
                    <a:bodyPr/>
                    <a:lstStyle/>
                    <a:p>
                      <a:r>
                        <a:rPr lang="en-AU" sz="1600" dirty="0" smtClean="0"/>
                        <a:t>Balanced</a:t>
                      </a:r>
                      <a:r>
                        <a:rPr lang="en-AU" sz="1600" baseline="0" dirty="0" smtClean="0"/>
                        <a:t> Budget</a:t>
                      </a:r>
                      <a:endParaRPr lang="en-AU" sz="1600" dirty="0"/>
                    </a:p>
                  </a:txBody>
                  <a:tcPr/>
                </a:tc>
                <a:tc>
                  <a:txBody>
                    <a:bodyPr/>
                    <a:lstStyle/>
                    <a:p>
                      <a:endParaRPr lang="en-AU" sz="3600" dirty="0"/>
                    </a:p>
                  </a:txBody>
                  <a:tcPr/>
                </a:tc>
                <a:tc>
                  <a:txBody>
                    <a:bodyPr/>
                    <a:lstStyle/>
                    <a:p>
                      <a:r>
                        <a:rPr lang="en-AU" sz="1600" dirty="0" smtClean="0"/>
                        <a:t>Tax = Government Expenditure</a:t>
                      </a:r>
                      <a:endParaRPr lang="en-AU" sz="1600" dirty="0"/>
                    </a:p>
                  </a:txBody>
                  <a:tcPr/>
                </a:tc>
                <a:tc>
                  <a:txBody>
                    <a:bodyPr/>
                    <a:lstStyle/>
                    <a:p>
                      <a:r>
                        <a:rPr lang="en-AU" sz="1600" dirty="0" smtClean="0"/>
                        <a:t>Neutral FP</a:t>
                      </a:r>
                      <a:endParaRPr lang="en-AU" sz="1600" dirty="0"/>
                    </a:p>
                  </a:txBody>
                  <a:tcPr/>
                </a:tc>
                <a:tc>
                  <a:txBody>
                    <a:bodyPr/>
                    <a:lstStyle/>
                    <a:p>
                      <a:r>
                        <a:rPr lang="en-AU" sz="1600" dirty="0" smtClean="0"/>
                        <a:t>Borrowing/saving</a:t>
                      </a:r>
                      <a:r>
                        <a:rPr lang="en-AU" sz="1600" baseline="0" dirty="0" smtClean="0"/>
                        <a:t> remains the same</a:t>
                      </a:r>
                      <a:endParaRPr lang="en-AU" sz="1600" dirty="0"/>
                    </a:p>
                  </a:txBody>
                  <a:tcPr/>
                </a:tc>
                <a:tc>
                  <a:txBody>
                    <a:bodyPr/>
                    <a:lstStyle/>
                    <a:p>
                      <a:r>
                        <a:rPr lang="en-AU" sz="1600" dirty="0" smtClean="0"/>
                        <a:t>D</a:t>
                      </a:r>
                      <a:r>
                        <a:rPr lang="en-AU" sz="1600" baseline="-25000" dirty="0" smtClean="0"/>
                        <a:t>LF</a:t>
                      </a:r>
                      <a:r>
                        <a:rPr lang="en-AU" sz="1600" baseline="0" dirty="0" smtClean="0"/>
                        <a:t> unchanged</a:t>
                      </a:r>
                    </a:p>
                    <a:p>
                      <a:r>
                        <a:rPr lang="en-AU" sz="1600" baseline="0" dirty="0" smtClean="0"/>
                        <a:t>S</a:t>
                      </a:r>
                      <a:r>
                        <a:rPr lang="en-AU" sz="1600" baseline="-25000" dirty="0" smtClean="0"/>
                        <a:t>LF</a:t>
                      </a:r>
                      <a:r>
                        <a:rPr lang="en-AU" sz="1600" baseline="0" dirty="0" smtClean="0"/>
                        <a:t> unchanged</a:t>
                      </a:r>
                      <a:endParaRPr lang="en-AU" sz="1600" dirty="0"/>
                    </a:p>
                  </a:txBody>
                  <a:tcPr/>
                </a:tc>
                <a:tc>
                  <a:txBody>
                    <a:bodyPr/>
                    <a:lstStyle/>
                    <a:p>
                      <a:r>
                        <a:rPr lang="en-AU" sz="1600" dirty="0" smtClean="0"/>
                        <a:t>No Effect</a:t>
                      </a:r>
                      <a:endParaRPr lang="en-AU" sz="1600" dirty="0"/>
                    </a:p>
                  </a:txBody>
                  <a:tcPr/>
                </a:tc>
                <a:tc>
                  <a:txBody>
                    <a:bodyPr/>
                    <a:lstStyle/>
                    <a:p>
                      <a:r>
                        <a:rPr lang="en-AU" sz="1600" dirty="0" smtClean="0"/>
                        <a:t>No Effect</a:t>
                      </a:r>
                      <a:endParaRPr lang="en-AU" sz="1600" dirty="0"/>
                    </a:p>
                  </a:txBody>
                  <a:tcPr/>
                </a:tc>
                <a:extLst>
                  <a:ext uri="{0D108BD9-81ED-4DB2-BD59-A6C34878D82A}">
                    <a16:rowId xmlns:a16="http://schemas.microsoft.com/office/drawing/2014/main" val="3123221077"/>
                  </a:ext>
                </a:extLst>
              </a:tr>
              <a:tr h="824529">
                <a:tc>
                  <a:txBody>
                    <a:bodyPr/>
                    <a:lstStyle/>
                    <a:p>
                      <a:r>
                        <a:rPr lang="en-AU" sz="1600" dirty="0" smtClean="0">
                          <a:solidFill>
                            <a:srgbClr val="FF0000"/>
                          </a:solidFill>
                        </a:rPr>
                        <a:t>Budget Deficit</a:t>
                      </a:r>
                      <a:endParaRPr lang="en-AU" sz="1600" dirty="0">
                        <a:solidFill>
                          <a:srgbClr val="FF0000"/>
                        </a:solidFill>
                      </a:endParaRPr>
                    </a:p>
                  </a:txBody>
                  <a:tcPr/>
                </a:tc>
                <a:tc>
                  <a:txBody>
                    <a:bodyPr/>
                    <a:lstStyle/>
                    <a:p>
                      <a:r>
                        <a:rPr lang="en-AU" sz="3600" dirty="0" smtClean="0">
                          <a:solidFill>
                            <a:srgbClr val="FF0000"/>
                          </a:solidFill>
                        </a:rPr>
                        <a:t>-</a:t>
                      </a:r>
                      <a:endParaRPr lang="en-AU" sz="3600" dirty="0">
                        <a:solidFill>
                          <a:srgbClr val="FF0000"/>
                        </a:solidFill>
                      </a:endParaRPr>
                    </a:p>
                  </a:txBody>
                  <a:tcPr/>
                </a:tc>
                <a:tc>
                  <a:txBody>
                    <a:bodyPr/>
                    <a:lstStyle/>
                    <a:p>
                      <a:r>
                        <a:rPr lang="en-AU" sz="1600" dirty="0" smtClean="0"/>
                        <a:t>Tax &lt; Government Expenditure</a:t>
                      </a:r>
                      <a:endParaRPr lang="en-AU" sz="1600" dirty="0"/>
                    </a:p>
                  </a:txBody>
                  <a:tcPr/>
                </a:tc>
                <a:tc>
                  <a:txBody>
                    <a:bodyPr/>
                    <a:lstStyle/>
                    <a:p>
                      <a:r>
                        <a:rPr lang="en-AU" sz="1600" baseline="0" dirty="0" smtClean="0"/>
                        <a:t>Expansionary FP (↓</a:t>
                      </a:r>
                      <a:r>
                        <a:rPr lang="en-AU" sz="1600" baseline="0" dirty="0" err="1" smtClean="0"/>
                        <a:t>Tax↑Gov</a:t>
                      </a:r>
                      <a:r>
                        <a:rPr lang="en-AU" sz="1600" baseline="0" dirty="0" smtClean="0"/>
                        <a:t> expenditure)</a:t>
                      </a:r>
                      <a:endParaRPr lang="en-AU" sz="1600" baseline="0" dirty="0"/>
                    </a:p>
                  </a:txBody>
                  <a:tcPr/>
                </a:tc>
                <a:tc>
                  <a:txBody>
                    <a:bodyPr/>
                    <a:lstStyle/>
                    <a:p>
                      <a:r>
                        <a:rPr lang="en-AU" sz="1600" baseline="0" dirty="0" smtClean="0"/>
                        <a:t>Borrowing increases/</a:t>
                      </a:r>
                    </a:p>
                    <a:p>
                      <a:r>
                        <a:rPr lang="en-AU" sz="1600" baseline="0" dirty="0" smtClean="0"/>
                        <a:t>Saving decreases</a:t>
                      </a:r>
                      <a:endParaRPr lang="en-AU" sz="1600" baseline="0" dirty="0"/>
                    </a:p>
                  </a:txBody>
                  <a:tcPr/>
                </a:tc>
                <a:tc>
                  <a:txBody>
                    <a:bodyPr/>
                    <a:lstStyle/>
                    <a:p>
                      <a:r>
                        <a:rPr lang="en-AU" sz="1600" dirty="0" smtClean="0"/>
                        <a:t>D</a:t>
                      </a:r>
                      <a:r>
                        <a:rPr lang="en-AU" sz="1600" baseline="-25000" dirty="0" smtClean="0"/>
                        <a:t>LF</a:t>
                      </a:r>
                      <a:r>
                        <a:rPr lang="en-AU" sz="1600" baseline="0" dirty="0" smtClean="0"/>
                        <a:t> increases</a:t>
                      </a:r>
                    </a:p>
                    <a:p>
                      <a:r>
                        <a:rPr lang="en-AU" sz="1600" baseline="0" dirty="0" smtClean="0"/>
                        <a:t>S</a:t>
                      </a:r>
                      <a:r>
                        <a:rPr lang="en-AU" sz="1600" baseline="-25000" dirty="0" smtClean="0"/>
                        <a:t>LF</a:t>
                      </a:r>
                      <a:r>
                        <a:rPr lang="en-AU" sz="1600" baseline="0" dirty="0" smtClean="0"/>
                        <a:t> decreases</a:t>
                      </a:r>
                      <a:endParaRPr lang="en-AU" sz="1600" dirty="0" smtClean="0"/>
                    </a:p>
                  </a:txBody>
                  <a:tcPr/>
                </a:tc>
                <a:tc>
                  <a:txBody>
                    <a:bodyPr/>
                    <a:lstStyle/>
                    <a:p>
                      <a:r>
                        <a:rPr lang="en-AU" sz="1600" dirty="0" smtClean="0"/>
                        <a:t>Decrease</a:t>
                      </a:r>
                      <a:r>
                        <a:rPr lang="en-AU" sz="1600" baseline="0" dirty="0" smtClean="0"/>
                        <a:t> (Savings reduced)</a:t>
                      </a:r>
                      <a:endParaRPr lang="en-AU" sz="1600" dirty="0"/>
                    </a:p>
                  </a:txBody>
                  <a:tcPr/>
                </a:tc>
                <a:tc>
                  <a:txBody>
                    <a:bodyPr/>
                    <a:lstStyle/>
                    <a:p>
                      <a:r>
                        <a:rPr lang="en-AU" sz="1600" dirty="0" smtClean="0"/>
                        <a:t>Increase (Debt increased)</a:t>
                      </a:r>
                      <a:endParaRPr lang="en-AU" sz="1600" dirty="0"/>
                    </a:p>
                  </a:txBody>
                  <a:tcPr/>
                </a:tc>
                <a:extLst>
                  <a:ext uri="{0D108BD9-81ED-4DB2-BD59-A6C34878D82A}">
                    <a16:rowId xmlns:a16="http://schemas.microsoft.com/office/drawing/2014/main" val="1368670207"/>
                  </a:ext>
                </a:extLst>
              </a:tr>
              <a:tr h="824529">
                <a:tc>
                  <a:txBody>
                    <a:bodyPr/>
                    <a:lstStyle/>
                    <a:p>
                      <a:r>
                        <a:rPr lang="en-AU" sz="1600" dirty="0" smtClean="0">
                          <a:solidFill>
                            <a:srgbClr val="00B050"/>
                          </a:solidFill>
                        </a:rPr>
                        <a:t>Budget Surplus</a:t>
                      </a:r>
                      <a:endParaRPr lang="en-AU" sz="1600" dirty="0">
                        <a:solidFill>
                          <a:srgbClr val="00B050"/>
                        </a:solidFill>
                      </a:endParaRPr>
                    </a:p>
                  </a:txBody>
                  <a:tcPr/>
                </a:tc>
                <a:tc>
                  <a:txBody>
                    <a:bodyPr/>
                    <a:lstStyle/>
                    <a:p>
                      <a:r>
                        <a:rPr lang="en-AU" sz="3600" dirty="0" smtClean="0">
                          <a:solidFill>
                            <a:srgbClr val="00B050"/>
                          </a:solidFill>
                        </a:rPr>
                        <a:t>+</a:t>
                      </a:r>
                      <a:endParaRPr lang="en-AU" sz="3600" dirty="0">
                        <a:solidFill>
                          <a:srgbClr val="00B050"/>
                        </a:solidFil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AU" sz="1800" dirty="0" smtClean="0"/>
                        <a:t>Tax &gt; Government Expenditure</a:t>
                      </a:r>
                    </a:p>
                    <a:p>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Contractionary FP</a:t>
                      </a:r>
                      <a:r>
                        <a:rPr lang="en-AU" sz="1600" baseline="0" dirty="0" smtClean="0"/>
                        <a:t>(↑</a:t>
                      </a:r>
                      <a:r>
                        <a:rPr lang="en-AU" sz="1600" baseline="0" dirty="0" err="1" smtClean="0"/>
                        <a:t>Tax↓Gov</a:t>
                      </a:r>
                      <a:r>
                        <a:rPr lang="en-AU" sz="1600" baseline="0" dirty="0" smtClean="0"/>
                        <a:t> expenditure)</a:t>
                      </a:r>
                    </a:p>
                    <a:p>
                      <a:endParaRPr lang="en-AU" sz="1600" dirty="0"/>
                    </a:p>
                  </a:txBody>
                  <a:tcPr/>
                </a:tc>
                <a:tc>
                  <a:txBody>
                    <a:bodyPr/>
                    <a:lstStyle/>
                    <a:p>
                      <a:r>
                        <a:rPr lang="en-AU" sz="1600" dirty="0" smtClean="0"/>
                        <a:t>Borrowing decreases/savings</a:t>
                      </a:r>
                      <a:r>
                        <a:rPr lang="en-AU" sz="1600" baseline="0" dirty="0" smtClean="0"/>
                        <a:t> increases</a:t>
                      </a:r>
                      <a:endParaRPr lang="en-AU" sz="1600" dirty="0"/>
                    </a:p>
                  </a:txBody>
                  <a:tcPr/>
                </a:tc>
                <a:tc>
                  <a:txBody>
                    <a:bodyPr/>
                    <a:lstStyle/>
                    <a:p>
                      <a:r>
                        <a:rPr lang="en-AU" sz="1600" dirty="0" smtClean="0"/>
                        <a:t>D</a:t>
                      </a:r>
                      <a:r>
                        <a:rPr lang="en-AU" sz="1600" baseline="-25000" dirty="0" smtClean="0"/>
                        <a:t>LF</a:t>
                      </a:r>
                      <a:r>
                        <a:rPr lang="en-AU" sz="1600" baseline="0" dirty="0" smtClean="0"/>
                        <a:t> decreases</a:t>
                      </a:r>
                    </a:p>
                    <a:p>
                      <a:r>
                        <a:rPr lang="en-AU" sz="1600" baseline="0" dirty="0" smtClean="0"/>
                        <a:t>S</a:t>
                      </a:r>
                      <a:r>
                        <a:rPr lang="en-AU" sz="1600" baseline="-25000" dirty="0" smtClean="0"/>
                        <a:t>LF</a:t>
                      </a:r>
                      <a:r>
                        <a:rPr lang="en-AU" sz="1600" baseline="0" dirty="0" smtClean="0"/>
                        <a:t> increases</a:t>
                      </a:r>
                      <a:endParaRPr lang="en-AU" sz="1600" dirty="0" smtClean="0"/>
                    </a:p>
                  </a:txBody>
                  <a:tcPr/>
                </a:tc>
                <a:tc>
                  <a:txBody>
                    <a:bodyPr/>
                    <a:lstStyle/>
                    <a:p>
                      <a:r>
                        <a:rPr lang="en-AU" sz="1600" dirty="0" smtClean="0"/>
                        <a:t>Increase</a:t>
                      </a:r>
                      <a:r>
                        <a:rPr lang="en-AU" sz="1600" baseline="0" dirty="0" smtClean="0"/>
                        <a:t> (Savings increased)</a:t>
                      </a:r>
                      <a:endParaRPr lang="en-AU" sz="1600" dirty="0"/>
                    </a:p>
                  </a:txBody>
                  <a:tcPr/>
                </a:tc>
                <a:tc>
                  <a:txBody>
                    <a:bodyPr/>
                    <a:lstStyle/>
                    <a:p>
                      <a:r>
                        <a:rPr lang="en-AU" sz="1600" dirty="0" smtClean="0"/>
                        <a:t>Decrease (Debt decreased)</a:t>
                      </a:r>
                      <a:endParaRPr lang="en-AU" sz="1600" dirty="0"/>
                    </a:p>
                  </a:txBody>
                  <a:tcPr/>
                </a:tc>
                <a:extLst>
                  <a:ext uri="{0D108BD9-81ED-4DB2-BD59-A6C34878D82A}">
                    <a16:rowId xmlns:a16="http://schemas.microsoft.com/office/drawing/2014/main" val="2875807764"/>
                  </a:ext>
                </a:extLst>
              </a:tr>
            </a:tbl>
          </a:graphicData>
        </a:graphic>
      </p:graphicFrame>
      <p:pic>
        <p:nvPicPr>
          <p:cNvPr id="5" name="Picture 4"/>
          <p:cNvPicPr>
            <a:picLocks noChangeAspect="1"/>
          </p:cNvPicPr>
          <p:nvPr/>
        </p:nvPicPr>
        <p:blipFill>
          <a:blip r:embed="rId2"/>
          <a:stretch>
            <a:fillRect/>
          </a:stretch>
        </p:blipFill>
        <p:spPr>
          <a:xfrm>
            <a:off x="6096000" y="805498"/>
            <a:ext cx="1754078" cy="1314916"/>
          </a:xfrm>
          <a:prstGeom prst="rect">
            <a:avLst/>
          </a:prstGeom>
        </p:spPr>
      </p:pic>
      <p:pic>
        <p:nvPicPr>
          <p:cNvPr id="6" name="Picture 5"/>
          <p:cNvPicPr>
            <a:picLocks noChangeAspect="1"/>
          </p:cNvPicPr>
          <p:nvPr/>
        </p:nvPicPr>
        <p:blipFill>
          <a:blip r:embed="rId3"/>
          <a:stretch>
            <a:fillRect/>
          </a:stretch>
        </p:blipFill>
        <p:spPr>
          <a:xfrm>
            <a:off x="10321800" y="1160009"/>
            <a:ext cx="1141871" cy="759066"/>
          </a:xfrm>
          <a:prstGeom prst="rect">
            <a:avLst/>
          </a:prstGeom>
        </p:spPr>
      </p:pic>
      <p:pic>
        <p:nvPicPr>
          <p:cNvPr id="7" name="Picture 6"/>
          <p:cNvPicPr>
            <a:picLocks noChangeAspect="1"/>
          </p:cNvPicPr>
          <p:nvPr/>
        </p:nvPicPr>
        <p:blipFill>
          <a:blip r:embed="rId4"/>
          <a:stretch>
            <a:fillRect/>
          </a:stretch>
        </p:blipFill>
        <p:spPr>
          <a:xfrm>
            <a:off x="8758989" y="1160009"/>
            <a:ext cx="1224836" cy="840716"/>
          </a:xfrm>
          <a:prstGeom prst="rect">
            <a:avLst/>
          </a:prstGeom>
        </p:spPr>
      </p:pic>
      <p:pic>
        <p:nvPicPr>
          <p:cNvPr id="3" name="Picture 2"/>
          <p:cNvPicPr>
            <a:picLocks noChangeAspect="1"/>
          </p:cNvPicPr>
          <p:nvPr/>
        </p:nvPicPr>
        <p:blipFill>
          <a:blip r:embed="rId5"/>
          <a:stretch>
            <a:fillRect/>
          </a:stretch>
        </p:blipFill>
        <p:spPr>
          <a:xfrm>
            <a:off x="3390887" y="808522"/>
            <a:ext cx="2173899" cy="1308868"/>
          </a:xfrm>
          <a:prstGeom prst="rect">
            <a:avLst/>
          </a:prstGeom>
        </p:spPr>
      </p:pic>
    </p:spTree>
    <p:extLst>
      <p:ext uri="{BB962C8B-B14F-4D97-AF65-F5344CB8AC3E}">
        <p14:creationId xmlns:p14="http://schemas.microsoft.com/office/powerpoint/2010/main" val="221225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792" y="1"/>
            <a:ext cx="4911970" cy="967154"/>
          </a:xfrm>
        </p:spPr>
        <p:txBody>
          <a:bodyPr/>
          <a:lstStyle/>
          <a:p>
            <a:r>
              <a:rPr lang="en-US" dirty="0" smtClean="0"/>
              <a:t>Government Debts</a:t>
            </a:r>
            <a:endParaRPr lang="en-US" dirty="0"/>
          </a:p>
        </p:txBody>
      </p:sp>
      <p:sp>
        <p:nvSpPr>
          <p:cNvPr id="3" name="Content Placeholder 2"/>
          <p:cNvSpPr>
            <a:spLocks noGrp="1"/>
          </p:cNvSpPr>
          <p:nvPr>
            <p:ph idx="1"/>
          </p:nvPr>
        </p:nvSpPr>
        <p:spPr>
          <a:xfrm>
            <a:off x="501162" y="967155"/>
            <a:ext cx="6709996" cy="4444878"/>
          </a:xfrm>
        </p:spPr>
        <p:txBody>
          <a:bodyPr>
            <a:normAutofit fontScale="92500" lnSpcReduction="10000"/>
          </a:bodyPr>
          <a:lstStyle/>
          <a:p>
            <a:r>
              <a:rPr lang="en-US" dirty="0" smtClean="0"/>
              <a:t>The US Government is famous for having a huge amount of government debt. </a:t>
            </a:r>
          </a:p>
          <a:p>
            <a:r>
              <a:rPr lang="en-US" dirty="0" smtClean="0"/>
              <a:t>At this point in time, it is approximately 30 trillion dollars. This is 1.5 times the GDP of the US!</a:t>
            </a:r>
          </a:p>
          <a:p>
            <a:r>
              <a:rPr lang="en-US" dirty="0" smtClean="0"/>
              <a:t>At this </a:t>
            </a:r>
            <a:r>
              <a:rPr lang="en-US" dirty="0" smtClean="0">
                <a:hlinkClick r:id="rId2"/>
              </a:rPr>
              <a:t>website</a:t>
            </a:r>
            <a:r>
              <a:rPr lang="en-US" dirty="0" smtClean="0"/>
              <a:t>, you can see the increase in the debt in real time. https</a:t>
            </a:r>
            <a:r>
              <a:rPr lang="en-US" dirty="0"/>
              <a:t>://www.usdebtclock.org/</a:t>
            </a:r>
            <a:endParaRPr lang="en-US" dirty="0" smtClean="0"/>
          </a:p>
          <a:p>
            <a:r>
              <a:rPr lang="en-US" dirty="0" smtClean="0"/>
              <a:t>However, the </a:t>
            </a:r>
            <a:r>
              <a:rPr lang="en-US" dirty="0" smtClean="0">
                <a:solidFill>
                  <a:srgbClr val="00B0F0"/>
                </a:solidFill>
              </a:rPr>
              <a:t>US doesn’t have the worst </a:t>
            </a:r>
            <a:r>
              <a:rPr lang="en-US" dirty="0" smtClean="0"/>
              <a:t>debt in the world </a:t>
            </a:r>
            <a:r>
              <a:rPr lang="en-US" dirty="0" smtClean="0">
                <a:solidFill>
                  <a:srgbClr val="00B0F0"/>
                </a:solidFill>
              </a:rPr>
              <a:t>in comparison to the country’s GDP</a:t>
            </a:r>
            <a:r>
              <a:rPr lang="en-US" dirty="0" smtClean="0"/>
              <a:t>. There are actually several countries that are faring worse including Japan and Greece. </a:t>
            </a:r>
            <a:endParaRPr lang="en-US" dirty="0"/>
          </a:p>
        </p:txBody>
      </p:sp>
      <p:pic>
        <p:nvPicPr>
          <p:cNvPr id="1026" name="Picture 2" descr="Global Deb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4503" y="211014"/>
            <a:ext cx="4276156" cy="64142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636352" y="5412033"/>
            <a:ext cx="3330819" cy="1169551"/>
          </a:xfrm>
          <a:prstGeom prst="rect">
            <a:avLst/>
          </a:prstGeom>
          <a:solidFill>
            <a:srgbClr val="FFFF00"/>
          </a:solidFill>
        </p:spPr>
        <p:txBody>
          <a:bodyPr wrap="square" rtlCol="0">
            <a:spAutoFit/>
          </a:bodyPr>
          <a:lstStyle/>
          <a:p>
            <a:r>
              <a:rPr lang="en-US" sz="1400" dirty="0" smtClean="0">
                <a:solidFill>
                  <a:srgbClr val="FF0000"/>
                </a:solidFill>
              </a:rPr>
              <a:t>Summary</a:t>
            </a:r>
          </a:p>
          <a:p>
            <a:r>
              <a:rPr lang="en-US" sz="1400" dirty="0" smtClean="0">
                <a:solidFill>
                  <a:srgbClr val="FF0000"/>
                </a:solidFill>
              </a:rPr>
              <a:t>The US government debt is huge but relative to the GDP it is not the worst debt in world compared to some other countries.</a:t>
            </a:r>
            <a:endParaRPr lang="en-US" sz="1400" dirty="0">
              <a:solidFill>
                <a:srgbClr val="FF0000"/>
              </a:solidFill>
            </a:endParaRPr>
          </a:p>
        </p:txBody>
      </p:sp>
    </p:spTree>
    <p:extLst>
      <p:ext uri="{BB962C8B-B14F-4D97-AF65-F5344CB8AC3E}">
        <p14:creationId xmlns:p14="http://schemas.microsoft.com/office/powerpoint/2010/main" val="31668121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327639" y="-114299"/>
            <a:ext cx="8871438" cy="6859930"/>
          </a:xfrm>
          <a:prstGeom prst="rect">
            <a:avLst/>
          </a:prstGeom>
        </p:spPr>
      </p:pic>
    </p:spTree>
    <p:extLst>
      <p:ext uri="{BB962C8B-B14F-4D97-AF65-F5344CB8AC3E}">
        <p14:creationId xmlns:p14="http://schemas.microsoft.com/office/powerpoint/2010/main" val="27868305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5.5 Crowding Out</a:t>
            </a:r>
            <a:endParaRPr lang="en-AU" dirty="0"/>
          </a:p>
        </p:txBody>
      </p:sp>
      <p:sp>
        <p:nvSpPr>
          <p:cNvPr id="5" name="Text Placeholder 4"/>
          <p:cNvSpPr>
            <a:spLocks noGrp="1"/>
          </p:cNvSpPr>
          <p:nvPr>
            <p:ph type="body" idx="1"/>
          </p:nvPr>
        </p:nvSpPr>
        <p:spPr/>
        <p:txBody>
          <a:bodyPr/>
          <a:lstStyle/>
          <a:p>
            <a:r>
              <a:rPr lang="en-AU" dirty="0"/>
              <a:t>We have talked about Fiscal Policy in previous classes.</a:t>
            </a:r>
          </a:p>
          <a:p>
            <a:r>
              <a:rPr lang="en-AU" dirty="0"/>
              <a:t>There is one ‘issue’ with Fiscal Policy that we did not previously covered, which we can now analyse following our coverage of the loanable funds market.</a:t>
            </a:r>
          </a:p>
          <a:p>
            <a:endParaRPr lang="en-AU" dirty="0"/>
          </a:p>
        </p:txBody>
      </p:sp>
    </p:spTree>
    <p:extLst>
      <p:ext uri="{BB962C8B-B14F-4D97-AF65-F5344CB8AC3E}">
        <p14:creationId xmlns:p14="http://schemas.microsoft.com/office/powerpoint/2010/main" val="19701894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graphicFrame>
        <p:nvGraphicFramePr>
          <p:cNvPr id="4" name="Content Placeholder 3"/>
          <p:cNvGraphicFramePr>
            <a:graphicFrameLocks noGrp="1"/>
          </p:cNvGraphicFramePr>
          <p:nvPr>
            <p:ph idx="1"/>
            <p:extLst/>
          </p:nvPr>
        </p:nvGraphicFramePr>
        <p:xfrm>
          <a:off x="602226" y="154141"/>
          <a:ext cx="8630264" cy="3794682"/>
        </p:xfrm>
        <a:graphic>
          <a:graphicData uri="http://schemas.openxmlformats.org/drawingml/2006/table">
            <a:tbl>
              <a:tblPr firstRow="1" bandRow="1">
                <a:tableStyleId>{5C22544A-7EE6-4342-B048-85BDC9FD1C3A}</a:tableStyleId>
              </a:tblPr>
              <a:tblGrid>
                <a:gridCol w="1818438">
                  <a:extLst>
                    <a:ext uri="{9D8B030D-6E8A-4147-A177-3AD203B41FA5}">
                      <a16:colId xmlns:a16="http://schemas.microsoft.com/office/drawing/2014/main" val="2812896125"/>
                    </a:ext>
                  </a:extLst>
                </a:gridCol>
                <a:gridCol w="761295">
                  <a:extLst>
                    <a:ext uri="{9D8B030D-6E8A-4147-A177-3AD203B41FA5}">
                      <a16:colId xmlns:a16="http://schemas.microsoft.com/office/drawing/2014/main" val="970825363"/>
                    </a:ext>
                  </a:extLst>
                </a:gridCol>
                <a:gridCol w="2413655">
                  <a:extLst>
                    <a:ext uri="{9D8B030D-6E8A-4147-A177-3AD203B41FA5}">
                      <a16:colId xmlns:a16="http://schemas.microsoft.com/office/drawing/2014/main" val="1242076516"/>
                    </a:ext>
                  </a:extLst>
                </a:gridCol>
                <a:gridCol w="1818438">
                  <a:extLst>
                    <a:ext uri="{9D8B030D-6E8A-4147-A177-3AD203B41FA5}">
                      <a16:colId xmlns:a16="http://schemas.microsoft.com/office/drawing/2014/main" val="2465545483"/>
                    </a:ext>
                  </a:extLst>
                </a:gridCol>
                <a:gridCol w="1818438">
                  <a:extLst>
                    <a:ext uri="{9D8B030D-6E8A-4147-A177-3AD203B41FA5}">
                      <a16:colId xmlns:a16="http://schemas.microsoft.com/office/drawing/2014/main" val="3146159301"/>
                    </a:ext>
                  </a:extLst>
                </a:gridCol>
              </a:tblGrid>
              <a:tr h="956904">
                <a:tc>
                  <a:txBody>
                    <a:bodyPr/>
                    <a:lstStyle/>
                    <a:p>
                      <a:endParaRPr lang="en-AU" dirty="0"/>
                    </a:p>
                  </a:txBody>
                  <a:tcPr/>
                </a:tc>
                <a:tc>
                  <a:txBody>
                    <a:bodyPr/>
                    <a:lstStyle/>
                    <a:p>
                      <a:r>
                        <a:rPr lang="en-AU" dirty="0" smtClean="0"/>
                        <a:t>+/-</a:t>
                      </a:r>
                      <a:endParaRPr lang="en-AU" dirty="0"/>
                    </a:p>
                  </a:txBody>
                  <a:tcPr/>
                </a:tc>
                <a:tc>
                  <a:txBody>
                    <a:bodyPr/>
                    <a:lstStyle/>
                    <a:p>
                      <a:r>
                        <a:rPr lang="en-AU" dirty="0" smtClean="0"/>
                        <a:t>Definition</a:t>
                      </a:r>
                      <a:endParaRPr lang="en-AU" dirty="0"/>
                    </a:p>
                  </a:txBody>
                  <a:tcPr/>
                </a:tc>
                <a:tc>
                  <a:txBody>
                    <a:bodyPr/>
                    <a:lstStyle/>
                    <a:p>
                      <a:r>
                        <a:rPr lang="en-AU" dirty="0" smtClean="0"/>
                        <a:t>Effect on Loanable Funds Market</a:t>
                      </a:r>
                      <a:endParaRPr lang="en-AU" dirty="0"/>
                    </a:p>
                  </a:txBody>
                  <a:tcPr/>
                </a:tc>
                <a:tc>
                  <a:txBody>
                    <a:bodyPr/>
                    <a:lstStyle/>
                    <a:p>
                      <a:r>
                        <a:rPr lang="en-AU" dirty="0" smtClean="0"/>
                        <a:t>Association</a:t>
                      </a:r>
                      <a:r>
                        <a:rPr lang="en-AU" baseline="0" dirty="0" smtClean="0"/>
                        <a:t> to Fiscal Policy</a:t>
                      </a:r>
                      <a:endParaRPr lang="en-AU" dirty="0"/>
                    </a:p>
                  </a:txBody>
                  <a:tcPr/>
                </a:tc>
                <a:extLst>
                  <a:ext uri="{0D108BD9-81ED-4DB2-BD59-A6C34878D82A}">
                    <a16:rowId xmlns:a16="http://schemas.microsoft.com/office/drawing/2014/main" val="3925613961"/>
                  </a:ext>
                </a:extLst>
              </a:tr>
              <a:tr h="824529">
                <a:tc>
                  <a:txBody>
                    <a:bodyPr/>
                    <a:lstStyle/>
                    <a:p>
                      <a:r>
                        <a:rPr lang="en-AU" dirty="0" smtClean="0"/>
                        <a:t>Balanced</a:t>
                      </a:r>
                      <a:r>
                        <a:rPr lang="en-AU" baseline="0" dirty="0" smtClean="0"/>
                        <a:t> Budget</a:t>
                      </a:r>
                      <a:endParaRPr lang="en-AU" dirty="0"/>
                    </a:p>
                  </a:txBody>
                  <a:tcPr/>
                </a:tc>
                <a:tc>
                  <a:txBody>
                    <a:bodyPr/>
                    <a:lstStyle/>
                    <a:p>
                      <a:endParaRPr lang="en-AU" sz="4000" dirty="0"/>
                    </a:p>
                  </a:txBody>
                  <a:tcPr/>
                </a:tc>
                <a:tc>
                  <a:txBody>
                    <a:bodyPr/>
                    <a:lstStyle/>
                    <a:p>
                      <a:r>
                        <a:rPr lang="en-AU" sz="1800" dirty="0" smtClean="0"/>
                        <a:t>Tax = Government Expenditure</a:t>
                      </a:r>
                      <a:endParaRPr lang="en-AU" dirty="0"/>
                    </a:p>
                  </a:txBody>
                  <a:tcPr/>
                </a:tc>
                <a:tc>
                  <a:txBody>
                    <a:bodyPr/>
                    <a:lstStyle/>
                    <a:p>
                      <a:r>
                        <a:rPr lang="en-AU" dirty="0" smtClean="0"/>
                        <a:t>No Effect</a:t>
                      </a:r>
                      <a:endParaRPr lang="en-AU" dirty="0"/>
                    </a:p>
                  </a:txBody>
                  <a:tcPr/>
                </a:tc>
                <a:tc>
                  <a:txBody>
                    <a:bodyPr/>
                    <a:lstStyle/>
                    <a:p>
                      <a:r>
                        <a:rPr lang="en-AU" dirty="0" smtClean="0"/>
                        <a:t>No connection</a:t>
                      </a:r>
                      <a:endParaRPr lang="en-AU" dirty="0"/>
                    </a:p>
                  </a:txBody>
                  <a:tcPr/>
                </a:tc>
                <a:extLst>
                  <a:ext uri="{0D108BD9-81ED-4DB2-BD59-A6C34878D82A}">
                    <a16:rowId xmlns:a16="http://schemas.microsoft.com/office/drawing/2014/main" val="3123221077"/>
                  </a:ext>
                </a:extLst>
              </a:tr>
              <a:tr h="824529">
                <a:tc>
                  <a:txBody>
                    <a:bodyPr/>
                    <a:lstStyle/>
                    <a:p>
                      <a:r>
                        <a:rPr lang="en-AU" dirty="0" smtClean="0">
                          <a:solidFill>
                            <a:srgbClr val="FF0000"/>
                          </a:solidFill>
                        </a:rPr>
                        <a:t>Budget Deficit</a:t>
                      </a:r>
                      <a:endParaRPr lang="en-AU" dirty="0">
                        <a:solidFill>
                          <a:srgbClr val="FF0000"/>
                        </a:solidFill>
                      </a:endParaRPr>
                    </a:p>
                  </a:txBody>
                  <a:tcPr/>
                </a:tc>
                <a:tc>
                  <a:txBody>
                    <a:bodyPr/>
                    <a:lstStyle/>
                    <a:p>
                      <a:r>
                        <a:rPr lang="en-AU" sz="4000" dirty="0" smtClean="0">
                          <a:solidFill>
                            <a:srgbClr val="FF0000"/>
                          </a:solidFill>
                        </a:rPr>
                        <a:t>-</a:t>
                      </a:r>
                      <a:endParaRPr lang="en-AU" sz="4000" dirty="0">
                        <a:solidFill>
                          <a:srgbClr val="FF0000"/>
                        </a:solidFill>
                      </a:endParaRPr>
                    </a:p>
                  </a:txBody>
                  <a:tcPr/>
                </a:tc>
                <a:tc>
                  <a:txBody>
                    <a:bodyPr/>
                    <a:lstStyle/>
                    <a:p>
                      <a:r>
                        <a:rPr lang="en-AU" sz="1800" dirty="0" smtClean="0"/>
                        <a:t>Tax &lt; Government Expenditure</a:t>
                      </a:r>
                      <a:endParaRPr lang="en-AU" dirty="0"/>
                    </a:p>
                  </a:txBody>
                  <a:tcPr/>
                </a:tc>
                <a:tc>
                  <a:txBody>
                    <a:bodyPr/>
                    <a:lstStyle/>
                    <a:p>
                      <a:r>
                        <a:rPr lang="en-AU" dirty="0" smtClean="0"/>
                        <a:t>Increase</a:t>
                      </a:r>
                      <a:r>
                        <a:rPr lang="en-AU" baseline="0" dirty="0" smtClean="0"/>
                        <a:t> D</a:t>
                      </a:r>
                      <a:r>
                        <a:rPr lang="en-AU" baseline="-25000" dirty="0" smtClean="0"/>
                        <a:t>LF</a:t>
                      </a:r>
                    </a:p>
                    <a:p>
                      <a:r>
                        <a:rPr lang="en-AU" baseline="0" dirty="0" smtClean="0"/>
                        <a:t>(</a:t>
                      </a:r>
                      <a:r>
                        <a:rPr lang="en-AU" baseline="0" dirty="0" err="1" smtClean="0"/>
                        <a:t>Gov</a:t>
                      </a:r>
                      <a:r>
                        <a:rPr lang="en-AU" baseline="0" dirty="0" smtClean="0"/>
                        <a:t> borrowing)</a:t>
                      </a:r>
                      <a:endParaRPr lang="en-AU" baseline="0" dirty="0"/>
                    </a:p>
                  </a:txBody>
                  <a:tcPr/>
                </a:tc>
                <a:tc>
                  <a:txBody>
                    <a:bodyPr/>
                    <a:lstStyle/>
                    <a:p>
                      <a:r>
                        <a:rPr lang="en-AU" baseline="0" dirty="0" smtClean="0"/>
                        <a:t>Associated with Expansionary FP </a:t>
                      </a:r>
                      <a:endParaRPr lang="en-AU" baseline="0" dirty="0"/>
                    </a:p>
                  </a:txBody>
                  <a:tcPr/>
                </a:tc>
                <a:extLst>
                  <a:ext uri="{0D108BD9-81ED-4DB2-BD59-A6C34878D82A}">
                    <a16:rowId xmlns:a16="http://schemas.microsoft.com/office/drawing/2014/main" val="1368670207"/>
                  </a:ext>
                </a:extLst>
              </a:tr>
              <a:tr h="824529">
                <a:tc>
                  <a:txBody>
                    <a:bodyPr/>
                    <a:lstStyle/>
                    <a:p>
                      <a:r>
                        <a:rPr lang="en-AU" dirty="0" smtClean="0">
                          <a:solidFill>
                            <a:srgbClr val="00B050"/>
                          </a:solidFill>
                        </a:rPr>
                        <a:t>Budget Surplus</a:t>
                      </a:r>
                      <a:endParaRPr lang="en-AU" dirty="0">
                        <a:solidFill>
                          <a:srgbClr val="00B050"/>
                        </a:solidFill>
                      </a:endParaRPr>
                    </a:p>
                  </a:txBody>
                  <a:tcPr/>
                </a:tc>
                <a:tc>
                  <a:txBody>
                    <a:bodyPr/>
                    <a:lstStyle/>
                    <a:p>
                      <a:r>
                        <a:rPr lang="en-AU" sz="4000" dirty="0" smtClean="0">
                          <a:solidFill>
                            <a:srgbClr val="00B050"/>
                          </a:solidFill>
                        </a:rPr>
                        <a:t>+</a:t>
                      </a:r>
                      <a:endParaRPr lang="en-AU" sz="4000" dirty="0">
                        <a:solidFill>
                          <a:srgbClr val="00B050"/>
                        </a:solidFil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AU" sz="2000" dirty="0" smtClean="0"/>
                        <a:t>Tax &gt; Government Expenditure</a:t>
                      </a:r>
                    </a:p>
                    <a:p>
                      <a:endParaRPr lang="en-AU" dirty="0"/>
                    </a:p>
                  </a:txBody>
                  <a:tcPr/>
                </a:tc>
                <a:tc>
                  <a:txBody>
                    <a:bodyPr/>
                    <a:lstStyle/>
                    <a:p>
                      <a:r>
                        <a:rPr lang="en-AU" dirty="0" smtClean="0"/>
                        <a:t>Decrease</a:t>
                      </a:r>
                      <a:r>
                        <a:rPr lang="en-AU" baseline="0" dirty="0" smtClean="0"/>
                        <a:t> D</a:t>
                      </a:r>
                      <a:r>
                        <a:rPr lang="en-AU" baseline="-25000" dirty="0" smtClean="0"/>
                        <a:t>LF</a:t>
                      </a:r>
                    </a:p>
                    <a:p>
                      <a:r>
                        <a:rPr lang="en-AU" baseline="0" dirty="0" smtClean="0"/>
                        <a:t>(less </a:t>
                      </a:r>
                      <a:r>
                        <a:rPr lang="en-AU" baseline="0" dirty="0" err="1" smtClean="0"/>
                        <a:t>Gov</a:t>
                      </a:r>
                      <a:r>
                        <a:rPr lang="en-AU" baseline="0" dirty="0" smtClean="0"/>
                        <a:t> borrowing)</a:t>
                      </a:r>
                    </a:p>
                    <a:p>
                      <a:endParaRPr lang="en-AU" dirty="0"/>
                    </a:p>
                  </a:txBody>
                  <a:tcPr/>
                </a:tc>
                <a:tc>
                  <a:txBody>
                    <a:bodyPr/>
                    <a:lstStyle/>
                    <a:p>
                      <a:r>
                        <a:rPr lang="en-AU" dirty="0" smtClean="0"/>
                        <a:t>Associated with Contractionary FP</a:t>
                      </a:r>
                      <a:endParaRPr lang="en-AU" dirty="0"/>
                    </a:p>
                  </a:txBody>
                  <a:tcPr/>
                </a:tc>
                <a:extLst>
                  <a:ext uri="{0D108BD9-81ED-4DB2-BD59-A6C34878D82A}">
                    <a16:rowId xmlns:a16="http://schemas.microsoft.com/office/drawing/2014/main" val="2875807764"/>
                  </a:ext>
                </a:extLst>
              </a:tr>
            </a:tbl>
          </a:graphicData>
        </a:graphic>
      </p:graphicFrame>
      <p:pic>
        <p:nvPicPr>
          <p:cNvPr id="5" name="Picture 4"/>
          <p:cNvPicPr>
            <a:picLocks noChangeAspect="1"/>
          </p:cNvPicPr>
          <p:nvPr/>
        </p:nvPicPr>
        <p:blipFill>
          <a:blip r:embed="rId2"/>
          <a:stretch>
            <a:fillRect/>
          </a:stretch>
        </p:blipFill>
        <p:spPr>
          <a:xfrm>
            <a:off x="2873324" y="4755814"/>
            <a:ext cx="2534866" cy="2116181"/>
          </a:xfrm>
          <a:prstGeom prst="rect">
            <a:avLst/>
          </a:prstGeom>
        </p:spPr>
      </p:pic>
      <p:pic>
        <p:nvPicPr>
          <p:cNvPr id="6" name="Picture 5"/>
          <p:cNvPicPr>
            <a:picLocks noChangeAspect="1"/>
          </p:cNvPicPr>
          <p:nvPr/>
        </p:nvPicPr>
        <p:blipFill>
          <a:blip r:embed="rId3"/>
          <a:stretch>
            <a:fillRect/>
          </a:stretch>
        </p:blipFill>
        <p:spPr>
          <a:xfrm>
            <a:off x="7092977" y="4650657"/>
            <a:ext cx="2613056" cy="2221337"/>
          </a:xfrm>
          <a:prstGeom prst="rect">
            <a:avLst/>
          </a:prstGeom>
        </p:spPr>
      </p:pic>
      <p:sp>
        <p:nvSpPr>
          <p:cNvPr id="7" name="Oval 6"/>
          <p:cNvSpPr/>
          <p:nvPr/>
        </p:nvSpPr>
        <p:spPr>
          <a:xfrm>
            <a:off x="5677109" y="1545005"/>
            <a:ext cx="1543664" cy="1366684"/>
          </a:xfrm>
          <a:prstGeom prst="ellipse">
            <a:avLst/>
          </a:prstGeom>
          <a:solidFill>
            <a:srgbClr val="FFFF0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p:cNvSpPr/>
          <p:nvPr/>
        </p:nvSpPr>
        <p:spPr>
          <a:xfrm>
            <a:off x="6576462" y="4383489"/>
            <a:ext cx="3905684" cy="2719838"/>
          </a:xfrm>
          <a:prstGeom prst="ellipse">
            <a:avLst/>
          </a:prstGeom>
          <a:solidFill>
            <a:srgbClr val="FFFF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p:cNvSpPr/>
          <p:nvPr/>
        </p:nvSpPr>
        <p:spPr>
          <a:xfrm>
            <a:off x="5549313" y="2697806"/>
            <a:ext cx="1543664" cy="1366684"/>
          </a:xfrm>
          <a:prstGeom prst="ellipse">
            <a:avLst/>
          </a:prstGeom>
          <a:solidFill>
            <a:schemeClr val="accent6">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p:cNvSpPr/>
          <p:nvPr/>
        </p:nvSpPr>
        <p:spPr>
          <a:xfrm>
            <a:off x="2211208" y="4383489"/>
            <a:ext cx="3905684" cy="2719838"/>
          </a:xfrm>
          <a:prstGeom prst="ellipse">
            <a:avLst/>
          </a:prstGeom>
          <a:solidFill>
            <a:schemeClr val="accent6">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8285254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5063" y="215987"/>
            <a:ext cx="4958574" cy="978419"/>
          </a:xfrm>
        </p:spPr>
        <p:txBody>
          <a:bodyPr>
            <a:normAutofit fontScale="90000"/>
          </a:bodyPr>
          <a:lstStyle/>
          <a:p>
            <a:r>
              <a:rPr lang="en-AU" dirty="0" smtClean="0"/>
              <a:t>Loanable Funds Market Demand</a:t>
            </a:r>
            <a:endParaRPr lang="en-AU" dirty="0"/>
          </a:p>
        </p:txBody>
      </p:sp>
      <p:sp>
        <p:nvSpPr>
          <p:cNvPr id="5" name="Content Placeholder 4"/>
          <p:cNvSpPr>
            <a:spLocks noGrp="1"/>
          </p:cNvSpPr>
          <p:nvPr>
            <p:ph idx="1"/>
          </p:nvPr>
        </p:nvSpPr>
        <p:spPr>
          <a:xfrm>
            <a:off x="134755" y="1097281"/>
            <a:ext cx="5380522" cy="5235284"/>
          </a:xfrm>
        </p:spPr>
        <p:txBody>
          <a:bodyPr>
            <a:normAutofit/>
          </a:bodyPr>
          <a:lstStyle/>
          <a:p>
            <a:r>
              <a:rPr lang="en-AU" dirty="0" smtClean="0"/>
              <a:t>While we have focused on the borrowing of households and firms, Government also often borrows money. </a:t>
            </a:r>
          </a:p>
          <a:p>
            <a:r>
              <a:rPr lang="en-AU" dirty="0"/>
              <a:t>Recall that D</a:t>
            </a:r>
            <a:r>
              <a:rPr lang="en-AU" baseline="-25000" dirty="0"/>
              <a:t>LF</a:t>
            </a:r>
            <a:r>
              <a:rPr lang="en-AU" dirty="0"/>
              <a:t> comes from borrowing from:</a:t>
            </a:r>
          </a:p>
          <a:p>
            <a:pPr lvl="1"/>
            <a:r>
              <a:rPr lang="en-AU" dirty="0"/>
              <a:t>Households</a:t>
            </a:r>
          </a:p>
          <a:p>
            <a:pPr lvl="1"/>
            <a:r>
              <a:rPr lang="en-AU" dirty="0" smtClean="0"/>
              <a:t>Firms</a:t>
            </a:r>
          </a:p>
          <a:p>
            <a:pPr lvl="1"/>
            <a:r>
              <a:rPr lang="en-AU" dirty="0" smtClean="0"/>
              <a:t>Government</a:t>
            </a:r>
            <a:endParaRPr lang="en-AU" dirty="0"/>
          </a:p>
          <a:p>
            <a:r>
              <a:rPr lang="en-AU" dirty="0"/>
              <a:t>So if we divided the D</a:t>
            </a:r>
            <a:r>
              <a:rPr lang="en-AU" baseline="-25000" dirty="0"/>
              <a:t>LF</a:t>
            </a:r>
            <a:r>
              <a:rPr lang="en-AU" dirty="0"/>
              <a:t> into D</a:t>
            </a:r>
            <a:r>
              <a:rPr lang="en-AU" baseline="-25000" dirty="0"/>
              <a:t>LF</a:t>
            </a:r>
            <a:r>
              <a:rPr lang="en-AU" dirty="0"/>
              <a:t> </a:t>
            </a:r>
            <a:r>
              <a:rPr lang="en-AU" baseline="-25000" dirty="0"/>
              <a:t>Private</a:t>
            </a:r>
            <a:r>
              <a:rPr lang="en-AU" dirty="0"/>
              <a:t> and D</a:t>
            </a:r>
            <a:r>
              <a:rPr lang="en-AU" baseline="-25000" dirty="0"/>
              <a:t>LF</a:t>
            </a:r>
            <a:r>
              <a:rPr lang="en-AU" dirty="0"/>
              <a:t> </a:t>
            </a:r>
            <a:r>
              <a:rPr lang="en-AU" baseline="-25000" dirty="0"/>
              <a:t>Government</a:t>
            </a:r>
            <a:r>
              <a:rPr lang="en-AU" dirty="0"/>
              <a:t> it would appear like this: </a:t>
            </a:r>
          </a:p>
          <a:p>
            <a:endParaRPr lang="en-AU" dirty="0" smtClean="0"/>
          </a:p>
          <a:p>
            <a:endParaRPr lang="en-AU" dirty="0"/>
          </a:p>
        </p:txBody>
      </p:sp>
      <p:pic>
        <p:nvPicPr>
          <p:cNvPr id="8" name="Picture 7"/>
          <p:cNvPicPr>
            <a:picLocks noChangeAspect="1"/>
          </p:cNvPicPr>
          <p:nvPr/>
        </p:nvPicPr>
        <p:blipFill>
          <a:blip r:embed="rId2"/>
          <a:stretch>
            <a:fillRect/>
          </a:stretch>
        </p:blipFill>
        <p:spPr>
          <a:xfrm>
            <a:off x="6453772" y="3570114"/>
            <a:ext cx="5298004" cy="3359217"/>
          </a:xfrm>
          <a:prstGeom prst="rect">
            <a:avLst/>
          </a:prstGeom>
        </p:spPr>
      </p:pic>
      <p:pic>
        <p:nvPicPr>
          <p:cNvPr id="9" name="Picture 8"/>
          <p:cNvPicPr>
            <a:picLocks noChangeAspect="1"/>
          </p:cNvPicPr>
          <p:nvPr/>
        </p:nvPicPr>
        <p:blipFill>
          <a:blip r:embed="rId3"/>
          <a:stretch>
            <a:fillRect/>
          </a:stretch>
        </p:blipFill>
        <p:spPr>
          <a:xfrm>
            <a:off x="8429787" y="1"/>
            <a:ext cx="2754203" cy="1722922"/>
          </a:xfrm>
          <a:prstGeom prst="rect">
            <a:avLst/>
          </a:prstGeom>
        </p:spPr>
      </p:pic>
      <p:pic>
        <p:nvPicPr>
          <p:cNvPr id="10" name="Picture 9"/>
          <p:cNvPicPr>
            <a:picLocks noChangeAspect="1"/>
          </p:cNvPicPr>
          <p:nvPr/>
        </p:nvPicPr>
        <p:blipFill>
          <a:blip r:embed="rId4"/>
          <a:stretch>
            <a:fillRect/>
          </a:stretch>
        </p:blipFill>
        <p:spPr>
          <a:xfrm>
            <a:off x="5710096" y="0"/>
            <a:ext cx="2373232" cy="1636295"/>
          </a:xfrm>
          <a:prstGeom prst="rect">
            <a:avLst/>
          </a:prstGeom>
        </p:spPr>
      </p:pic>
      <p:pic>
        <p:nvPicPr>
          <p:cNvPr id="11" name="Picture 10"/>
          <p:cNvPicPr>
            <a:picLocks noChangeAspect="1"/>
          </p:cNvPicPr>
          <p:nvPr/>
        </p:nvPicPr>
        <p:blipFill>
          <a:blip r:embed="rId5"/>
          <a:stretch>
            <a:fillRect/>
          </a:stretch>
        </p:blipFill>
        <p:spPr>
          <a:xfrm>
            <a:off x="7862525" y="1641047"/>
            <a:ext cx="2480498" cy="1737278"/>
          </a:xfrm>
          <a:prstGeom prst="rect">
            <a:avLst/>
          </a:prstGeom>
        </p:spPr>
      </p:pic>
      <p:sp>
        <p:nvSpPr>
          <p:cNvPr id="12" name="Equal 11"/>
          <p:cNvSpPr/>
          <p:nvPr/>
        </p:nvSpPr>
        <p:spPr>
          <a:xfrm>
            <a:off x="8338437" y="3363969"/>
            <a:ext cx="1374047" cy="880711"/>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3" name="Plus 12"/>
          <p:cNvSpPr/>
          <p:nvPr/>
        </p:nvSpPr>
        <p:spPr>
          <a:xfrm>
            <a:off x="7968032" y="587141"/>
            <a:ext cx="461755" cy="481263"/>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Plus 13"/>
          <p:cNvSpPr/>
          <p:nvPr/>
        </p:nvSpPr>
        <p:spPr>
          <a:xfrm>
            <a:off x="7494708" y="2121941"/>
            <a:ext cx="461755" cy="481263"/>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extBox 1"/>
          <p:cNvSpPr txBox="1"/>
          <p:nvPr/>
        </p:nvSpPr>
        <p:spPr>
          <a:xfrm>
            <a:off x="2998271" y="5796796"/>
            <a:ext cx="3787540" cy="738664"/>
          </a:xfrm>
          <a:prstGeom prst="rect">
            <a:avLst/>
          </a:prstGeom>
          <a:solidFill>
            <a:srgbClr val="FFFF00"/>
          </a:solidFill>
        </p:spPr>
        <p:txBody>
          <a:bodyPr wrap="square" rtlCol="0">
            <a:spAutoFit/>
          </a:bodyPr>
          <a:lstStyle/>
          <a:p>
            <a:r>
              <a:rPr lang="en-US" sz="1400" dirty="0" smtClean="0">
                <a:solidFill>
                  <a:srgbClr val="FF0000"/>
                </a:solidFill>
              </a:rPr>
              <a:t>Summary</a:t>
            </a:r>
          </a:p>
          <a:p>
            <a:r>
              <a:rPr lang="en-US" sz="1400" dirty="0" smtClean="0">
                <a:solidFill>
                  <a:srgbClr val="FF0000"/>
                </a:solidFill>
              </a:rPr>
              <a:t>Demand for loanable funds is made up of private demand and government demand. </a:t>
            </a:r>
            <a:endParaRPr lang="en-US" sz="1400" dirty="0">
              <a:solidFill>
                <a:srgbClr val="FF0000"/>
              </a:solidFill>
            </a:endParaRPr>
          </a:p>
        </p:txBody>
      </p:sp>
      <p:sp>
        <p:nvSpPr>
          <p:cNvPr id="3" name="Oval 2"/>
          <p:cNvSpPr/>
          <p:nvPr/>
        </p:nvSpPr>
        <p:spPr>
          <a:xfrm rot="1958421">
            <a:off x="5202562" y="1005337"/>
            <a:ext cx="5710695" cy="2033132"/>
          </a:xfrm>
          <a:prstGeom prst="ellipse">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519385" y="1905802"/>
            <a:ext cx="1664605" cy="646331"/>
          </a:xfrm>
          <a:prstGeom prst="rect">
            <a:avLst/>
          </a:prstGeom>
          <a:noFill/>
        </p:spPr>
        <p:txBody>
          <a:bodyPr wrap="square" rtlCol="0">
            <a:spAutoFit/>
          </a:bodyPr>
          <a:lstStyle/>
          <a:p>
            <a:r>
              <a:rPr lang="en-US" dirty="0" smtClean="0"/>
              <a:t>Private Demand</a:t>
            </a:r>
            <a:endParaRPr lang="en-US" dirty="0"/>
          </a:p>
        </p:txBody>
      </p:sp>
      <p:sp>
        <p:nvSpPr>
          <p:cNvPr id="15" name="TextBox 14"/>
          <p:cNvSpPr txBox="1"/>
          <p:nvPr/>
        </p:nvSpPr>
        <p:spPr>
          <a:xfrm>
            <a:off x="9977357" y="162560"/>
            <a:ext cx="1664605" cy="369332"/>
          </a:xfrm>
          <a:prstGeom prst="rect">
            <a:avLst/>
          </a:prstGeom>
          <a:noFill/>
        </p:spPr>
        <p:txBody>
          <a:bodyPr wrap="square" rtlCol="0">
            <a:spAutoFit/>
          </a:bodyPr>
          <a:lstStyle/>
          <a:p>
            <a:r>
              <a:rPr lang="en-US" dirty="0" smtClean="0"/>
              <a:t>Public Demand</a:t>
            </a:r>
            <a:endParaRPr lang="en-US" dirty="0"/>
          </a:p>
        </p:txBody>
      </p:sp>
    </p:spTree>
    <p:extLst>
      <p:ext uri="{BB962C8B-B14F-4D97-AF65-F5344CB8AC3E}">
        <p14:creationId xmlns:p14="http://schemas.microsoft.com/office/powerpoint/2010/main" val="871419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0596" y="2168909"/>
            <a:ext cx="5747736" cy="3664769"/>
          </a:xfrm>
          <a:prstGeom prst="rect">
            <a:avLst/>
          </a:prstGeom>
        </p:spPr>
      </p:pic>
      <p:sp>
        <p:nvSpPr>
          <p:cNvPr id="2" name="Title 1"/>
          <p:cNvSpPr>
            <a:spLocks noGrp="1"/>
          </p:cNvSpPr>
          <p:nvPr>
            <p:ph type="title"/>
          </p:nvPr>
        </p:nvSpPr>
        <p:spPr/>
        <p:txBody>
          <a:bodyPr/>
          <a:lstStyle/>
          <a:p>
            <a:r>
              <a:rPr lang="en-AU" dirty="0" smtClean="0"/>
              <a:t>Expansionary FP - Loanable Funds Market</a:t>
            </a:r>
            <a:endParaRPr lang="en-AU" dirty="0"/>
          </a:p>
        </p:txBody>
      </p:sp>
      <p:sp>
        <p:nvSpPr>
          <p:cNvPr id="3" name="Content Placeholder 2"/>
          <p:cNvSpPr>
            <a:spLocks noGrp="1"/>
          </p:cNvSpPr>
          <p:nvPr>
            <p:ph idx="1"/>
          </p:nvPr>
        </p:nvSpPr>
        <p:spPr>
          <a:xfrm>
            <a:off x="6949440" y="1690688"/>
            <a:ext cx="4404360" cy="3506954"/>
          </a:xfrm>
        </p:spPr>
        <p:txBody>
          <a:bodyPr>
            <a:normAutofit fontScale="92500" lnSpcReduction="20000"/>
          </a:bodyPr>
          <a:lstStyle/>
          <a:p>
            <a:r>
              <a:rPr lang="en-AU" dirty="0" smtClean="0"/>
              <a:t>Expansionary FP means tax &lt; government expenditure -&gt; more of a budget deficit.</a:t>
            </a:r>
          </a:p>
          <a:p>
            <a:r>
              <a:rPr lang="en-AU" dirty="0" smtClean="0"/>
              <a:t>Government </a:t>
            </a:r>
            <a:r>
              <a:rPr lang="en-AU" dirty="0" smtClean="0">
                <a:solidFill>
                  <a:srgbClr val="00B0F0"/>
                </a:solidFill>
              </a:rPr>
              <a:t>budget deficit </a:t>
            </a:r>
            <a:r>
              <a:rPr lang="en-AU" dirty="0" smtClean="0"/>
              <a:t>spending leads to </a:t>
            </a:r>
            <a:r>
              <a:rPr lang="en-AU" dirty="0" smtClean="0">
                <a:solidFill>
                  <a:srgbClr val="00B0F0"/>
                </a:solidFill>
              </a:rPr>
              <a:t>more borrowing</a:t>
            </a:r>
            <a:r>
              <a:rPr lang="en-AU" dirty="0" smtClean="0"/>
              <a:t>.</a:t>
            </a:r>
          </a:p>
          <a:p>
            <a:r>
              <a:rPr lang="en-AU" dirty="0" smtClean="0"/>
              <a:t>Government borrowing can be seen in the loanable funds market.</a:t>
            </a:r>
          </a:p>
          <a:p>
            <a:pPr lvl="1"/>
            <a:r>
              <a:rPr lang="en-AU" dirty="0" smtClean="0">
                <a:solidFill>
                  <a:srgbClr val="00B0F0"/>
                </a:solidFill>
              </a:rPr>
              <a:t>D</a:t>
            </a:r>
            <a:r>
              <a:rPr lang="en-AU" baseline="-25000" dirty="0" smtClean="0">
                <a:solidFill>
                  <a:srgbClr val="00B0F0"/>
                </a:solidFill>
              </a:rPr>
              <a:t>L</a:t>
            </a:r>
            <a:r>
              <a:rPr lang="en-AU" baseline="-25000" dirty="0">
                <a:solidFill>
                  <a:srgbClr val="00B0F0"/>
                </a:solidFill>
              </a:rPr>
              <a:t>F</a:t>
            </a:r>
            <a:r>
              <a:rPr lang="en-AU" dirty="0" smtClean="0">
                <a:solidFill>
                  <a:srgbClr val="00B0F0"/>
                </a:solidFill>
              </a:rPr>
              <a:t> increases</a:t>
            </a:r>
            <a:endParaRPr lang="en-AU" dirty="0">
              <a:solidFill>
                <a:srgbClr val="00B0F0"/>
              </a:solidFill>
            </a:endParaRPr>
          </a:p>
        </p:txBody>
      </p:sp>
      <p:pic>
        <p:nvPicPr>
          <p:cNvPr id="8" name="Picture 7"/>
          <p:cNvPicPr>
            <a:picLocks noChangeAspect="1"/>
          </p:cNvPicPr>
          <p:nvPr/>
        </p:nvPicPr>
        <p:blipFill>
          <a:blip r:embed="rId3"/>
          <a:stretch>
            <a:fillRect/>
          </a:stretch>
        </p:blipFill>
        <p:spPr>
          <a:xfrm>
            <a:off x="528974" y="1360065"/>
            <a:ext cx="6156242" cy="5233369"/>
          </a:xfrm>
          <a:prstGeom prst="rect">
            <a:avLst/>
          </a:prstGeom>
        </p:spPr>
      </p:pic>
    </p:spTree>
    <p:extLst>
      <p:ext uri="{BB962C8B-B14F-4D97-AF65-F5344CB8AC3E}">
        <p14:creationId xmlns:p14="http://schemas.microsoft.com/office/powerpoint/2010/main" val="16291179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5063" y="215987"/>
            <a:ext cx="4958574" cy="978419"/>
          </a:xfrm>
        </p:spPr>
        <p:txBody>
          <a:bodyPr>
            <a:normAutofit fontScale="90000"/>
          </a:bodyPr>
          <a:lstStyle/>
          <a:p>
            <a:r>
              <a:rPr lang="en-AU" dirty="0" smtClean="0"/>
              <a:t>Loanable Funds Market Demand</a:t>
            </a:r>
            <a:endParaRPr lang="en-AU" dirty="0"/>
          </a:p>
        </p:txBody>
      </p:sp>
      <p:pic>
        <p:nvPicPr>
          <p:cNvPr id="8" name="Picture 7"/>
          <p:cNvPicPr>
            <a:picLocks noChangeAspect="1"/>
          </p:cNvPicPr>
          <p:nvPr/>
        </p:nvPicPr>
        <p:blipFill>
          <a:blip r:embed="rId2"/>
          <a:stretch>
            <a:fillRect/>
          </a:stretch>
        </p:blipFill>
        <p:spPr>
          <a:xfrm>
            <a:off x="4047156" y="4265414"/>
            <a:ext cx="4182444" cy="2651892"/>
          </a:xfrm>
          <a:prstGeom prst="rect">
            <a:avLst/>
          </a:prstGeom>
        </p:spPr>
      </p:pic>
      <p:pic>
        <p:nvPicPr>
          <p:cNvPr id="9" name="Picture 8"/>
          <p:cNvPicPr>
            <a:picLocks noChangeAspect="1"/>
          </p:cNvPicPr>
          <p:nvPr/>
        </p:nvPicPr>
        <p:blipFill>
          <a:blip r:embed="rId3"/>
          <a:stretch>
            <a:fillRect/>
          </a:stretch>
        </p:blipFill>
        <p:spPr>
          <a:xfrm>
            <a:off x="8111379" y="1401489"/>
            <a:ext cx="4143214" cy="2591833"/>
          </a:xfrm>
          <a:prstGeom prst="rect">
            <a:avLst/>
          </a:prstGeom>
        </p:spPr>
      </p:pic>
      <p:pic>
        <p:nvPicPr>
          <p:cNvPr id="10" name="Picture 9"/>
          <p:cNvPicPr>
            <a:picLocks noChangeAspect="1"/>
          </p:cNvPicPr>
          <p:nvPr/>
        </p:nvPicPr>
        <p:blipFill>
          <a:blip r:embed="rId4"/>
          <a:stretch>
            <a:fillRect/>
          </a:stretch>
        </p:blipFill>
        <p:spPr>
          <a:xfrm>
            <a:off x="4187558" y="1129397"/>
            <a:ext cx="4153750" cy="2863925"/>
          </a:xfrm>
          <a:prstGeom prst="rect">
            <a:avLst/>
          </a:prstGeom>
        </p:spPr>
      </p:pic>
      <p:pic>
        <p:nvPicPr>
          <p:cNvPr id="11" name="Picture 10"/>
          <p:cNvPicPr>
            <a:picLocks noChangeAspect="1"/>
          </p:cNvPicPr>
          <p:nvPr/>
        </p:nvPicPr>
        <p:blipFill>
          <a:blip r:embed="rId5"/>
          <a:stretch>
            <a:fillRect/>
          </a:stretch>
        </p:blipFill>
        <p:spPr>
          <a:xfrm>
            <a:off x="405063" y="1245178"/>
            <a:ext cx="3923821" cy="2748145"/>
          </a:xfrm>
          <a:prstGeom prst="rect">
            <a:avLst/>
          </a:prstGeom>
        </p:spPr>
      </p:pic>
      <p:sp>
        <p:nvSpPr>
          <p:cNvPr id="2" name="TextBox 1"/>
          <p:cNvSpPr txBox="1"/>
          <p:nvPr/>
        </p:nvSpPr>
        <p:spPr>
          <a:xfrm>
            <a:off x="205797" y="5234250"/>
            <a:ext cx="3787540" cy="1169551"/>
          </a:xfrm>
          <a:prstGeom prst="rect">
            <a:avLst/>
          </a:prstGeom>
          <a:solidFill>
            <a:srgbClr val="FFFF00"/>
          </a:solidFill>
        </p:spPr>
        <p:txBody>
          <a:bodyPr wrap="square" rtlCol="0">
            <a:spAutoFit/>
          </a:bodyPr>
          <a:lstStyle/>
          <a:p>
            <a:r>
              <a:rPr lang="en-US" sz="1400" dirty="0" smtClean="0">
                <a:solidFill>
                  <a:srgbClr val="FF0000"/>
                </a:solidFill>
              </a:rPr>
              <a:t>Summary</a:t>
            </a:r>
          </a:p>
          <a:p>
            <a:r>
              <a:rPr lang="en-US" sz="1400" dirty="0" smtClean="0">
                <a:solidFill>
                  <a:srgbClr val="FF0000"/>
                </a:solidFill>
              </a:rPr>
              <a:t>When government borrows more, they push up the IR which leads to lower quantity borrowed by both firms and households.</a:t>
            </a:r>
          </a:p>
          <a:p>
            <a:r>
              <a:rPr lang="en-US" sz="1400" dirty="0" smtClean="0">
                <a:solidFill>
                  <a:srgbClr val="FF0000"/>
                </a:solidFill>
              </a:rPr>
              <a:t>Less firm borrowing = less investment. </a:t>
            </a:r>
            <a:endParaRPr lang="en-US" sz="1400" dirty="0">
              <a:solidFill>
                <a:srgbClr val="FF0000"/>
              </a:solidFill>
            </a:endParaRPr>
          </a:p>
        </p:txBody>
      </p:sp>
      <p:cxnSp>
        <p:nvCxnSpPr>
          <p:cNvPr id="18" name="Straight Connector 17"/>
          <p:cNvCxnSpPr/>
          <p:nvPr/>
        </p:nvCxnSpPr>
        <p:spPr>
          <a:xfrm>
            <a:off x="9322904" y="1441174"/>
            <a:ext cx="2126974" cy="1749287"/>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20" name="Right Arrow 19"/>
          <p:cNvSpPr/>
          <p:nvPr/>
        </p:nvSpPr>
        <p:spPr>
          <a:xfrm rot="13653462">
            <a:off x="5601456" y="2232383"/>
            <a:ext cx="710051" cy="242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13653462">
            <a:off x="1768265" y="2232384"/>
            <a:ext cx="710051" cy="242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5340634" y="4277134"/>
            <a:ext cx="2126974" cy="1749287"/>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3" name="Right Arrow 22"/>
          <p:cNvSpPr/>
          <p:nvPr/>
        </p:nvSpPr>
        <p:spPr>
          <a:xfrm>
            <a:off x="5214198" y="4561381"/>
            <a:ext cx="510942" cy="3453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8497957" y="4277134"/>
            <a:ext cx="3240156" cy="2031325"/>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Because the government D</a:t>
            </a:r>
            <a:r>
              <a:rPr lang="en-US" sz="1400" baseline="-25000" dirty="0" smtClean="0"/>
              <a:t>LF </a:t>
            </a:r>
            <a:r>
              <a:rPr lang="en-US" sz="1400" dirty="0" smtClean="0"/>
              <a:t>has increased, this pushes up the IR, which decreases the Q</a:t>
            </a:r>
            <a:r>
              <a:rPr lang="en-US" sz="1400" baseline="-25000" dirty="0" smtClean="0"/>
              <a:t>DLF</a:t>
            </a:r>
            <a:r>
              <a:rPr lang="en-US" sz="1400" dirty="0" smtClean="0"/>
              <a:t> for both households and especially firms. </a:t>
            </a:r>
          </a:p>
          <a:p>
            <a:pPr marL="285750" indent="-285750">
              <a:buFont typeface="Arial" panose="020B0604020202020204" pitchFamily="34" charset="0"/>
              <a:buChar char="•"/>
            </a:pPr>
            <a:r>
              <a:rPr lang="en-US" sz="1400" dirty="0" smtClean="0"/>
              <a:t>(This can happen in many situations! </a:t>
            </a:r>
            <a:r>
              <a:rPr lang="en-US" sz="1400" dirty="0" err="1" smtClean="0"/>
              <a:t>Eg</a:t>
            </a:r>
            <a:r>
              <a:rPr lang="en-US" sz="1400" dirty="0" smtClean="0"/>
              <a:t>. You want to buy concert tickets but because they are so popular the price goes up which makes it more expensive for you.)</a:t>
            </a:r>
            <a:endParaRPr lang="en-US" sz="1400" dirty="0"/>
          </a:p>
        </p:txBody>
      </p:sp>
      <p:cxnSp>
        <p:nvCxnSpPr>
          <p:cNvPr id="7" name="Straight Connector 6"/>
          <p:cNvCxnSpPr/>
          <p:nvPr/>
        </p:nvCxnSpPr>
        <p:spPr>
          <a:xfrm flipV="1">
            <a:off x="4800600" y="4277134"/>
            <a:ext cx="2558562" cy="20313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624393" y="5424854"/>
            <a:ext cx="1332088" cy="8277"/>
          </a:xfrm>
          <a:prstGeom prst="line">
            <a:avLst/>
          </a:prstGeom>
          <a:ln>
            <a:solidFill>
              <a:schemeClr val="tx1"/>
            </a:solidFill>
            <a:prstDash val="lgDashDot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5930105" y="5444852"/>
            <a:ext cx="0" cy="1094050"/>
          </a:xfrm>
          <a:prstGeom prst="line">
            <a:avLst/>
          </a:prstGeom>
          <a:ln>
            <a:solidFill>
              <a:schemeClr val="tx1"/>
            </a:solidFill>
            <a:prstDash val="lgDashDot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4624393" y="5097436"/>
            <a:ext cx="1696303" cy="19998"/>
          </a:xfrm>
          <a:prstGeom prst="line">
            <a:avLst/>
          </a:prstGeom>
          <a:ln>
            <a:solidFill>
              <a:schemeClr val="tx1"/>
            </a:solidFill>
            <a:prstDash val="lgDashDotDot"/>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6320695" y="5117434"/>
            <a:ext cx="0" cy="1421468"/>
          </a:xfrm>
          <a:prstGeom prst="line">
            <a:avLst/>
          </a:prstGeom>
          <a:ln>
            <a:solidFill>
              <a:schemeClr val="tx1"/>
            </a:solidFill>
            <a:prstDash val="lgDashDotDot"/>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175732" y="4906732"/>
            <a:ext cx="361099" cy="369332"/>
          </a:xfrm>
          <a:prstGeom prst="rect">
            <a:avLst/>
          </a:prstGeom>
          <a:noFill/>
        </p:spPr>
        <p:txBody>
          <a:bodyPr wrap="square" rtlCol="0">
            <a:spAutoFit/>
          </a:bodyPr>
          <a:lstStyle/>
          <a:p>
            <a:r>
              <a:rPr lang="en-US" dirty="0" smtClean="0"/>
              <a:t>r</a:t>
            </a:r>
            <a:r>
              <a:rPr lang="en-US" baseline="-25000" dirty="0" smtClean="0"/>
              <a:t>2</a:t>
            </a:r>
            <a:endParaRPr lang="en-US" dirty="0"/>
          </a:p>
        </p:txBody>
      </p:sp>
      <p:sp>
        <p:nvSpPr>
          <p:cNvPr id="35" name="TextBox 34"/>
          <p:cNvSpPr txBox="1"/>
          <p:nvPr/>
        </p:nvSpPr>
        <p:spPr>
          <a:xfrm>
            <a:off x="4187558" y="5234250"/>
            <a:ext cx="361099" cy="369332"/>
          </a:xfrm>
          <a:prstGeom prst="rect">
            <a:avLst/>
          </a:prstGeom>
          <a:noFill/>
        </p:spPr>
        <p:txBody>
          <a:bodyPr wrap="square" rtlCol="0">
            <a:spAutoFit/>
          </a:bodyPr>
          <a:lstStyle/>
          <a:p>
            <a:r>
              <a:rPr lang="en-US" dirty="0" smtClean="0"/>
              <a:t>r</a:t>
            </a:r>
            <a:r>
              <a:rPr lang="en-US" baseline="-25000" dirty="0"/>
              <a:t>1</a:t>
            </a:r>
            <a:endParaRPr lang="en-US" dirty="0"/>
          </a:p>
        </p:txBody>
      </p:sp>
      <p:cxnSp>
        <p:nvCxnSpPr>
          <p:cNvPr id="36" name="Straight Connector 35"/>
          <p:cNvCxnSpPr/>
          <p:nvPr/>
        </p:nvCxnSpPr>
        <p:spPr>
          <a:xfrm flipH="1" flipV="1">
            <a:off x="1013688" y="2798371"/>
            <a:ext cx="9062842" cy="2264"/>
          </a:xfrm>
          <a:prstGeom prst="line">
            <a:avLst/>
          </a:prstGeom>
          <a:ln>
            <a:solidFill>
              <a:schemeClr val="tx1"/>
            </a:solidFill>
            <a:prstDash val="lgDashDot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1004897" y="2450838"/>
            <a:ext cx="9519495" cy="31836"/>
          </a:xfrm>
          <a:prstGeom prst="line">
            <a:avLst/>
          </a:prstGeom>
          <a:ln>
            <a:solidFill>
              <a:schemeClr val="tx1"/>
            </a:solidFill>
            <a:prstDash val="lgDashDotDot"/>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65027" y="2271972"/>
            <a:ext cx="361099" cy="369332"/>
          </a:xfrm>
          <a:prstGeom prst="rect">
            <a:avLst/>
          </a:prstGeom>
          <a:noFill/>
        </p:spPr>
        <p:txBody>
          <a:bodyPr wrap="square" rtlCol="0">
            <a:spAutoFit/>
          </a:bodyPr>
          <a:lstStyle/>
          <a:p>
            <a:r>
              <a:rPr lang="en-US" dirty="0" smtClean="0"/>
              <a:t>r</a:t>
            </a:r>
            <a:r>
              <a:rPr lang="en-US" baseline="-25000" dirty="0" smtClean="0"/>
              <a:t>2</a:t>
            </a:r>
            <a:endParaRPr lang="en-US" dirty="0"/>
          </a:p>
        </p:txBody>
      </p:sp>
      <p:sp>
        <p:nvSpPr>
          <p:cNvPr id="39" name="TextBox 38"/>
          <p:cNvSpPr txBox="1"/>
          <p:nvPr/>
        </p:nvSpPr>
        <p:spPr>
          <a:xfrm>
            <a:off x="576853" y="2599490"/>
            <a:ext cx="361099" cy="369332"/>
          </a:xfrm>
          <a:prstGeom prst="rect">
            <a:avLst/>
          </a:prstGeom>
          <a:noFill/>
        </p:spPr>
        <p:txBody>
          <a:bodyPr wrap="square" rtlCol="0">
            <a:spAutoFit/>
          </a:bodyPr>
          <a:lstStyle/>
          <a:p>
            <a:r>
              <a:rPr lang="en-US" dirty="0" smtClean="0"/>
              <a:t>r</a:t>
            </a:r>
            <a:r>
              <a:rPr lang="en-US" baseline="-25000" dirty="0"/>
              <a:t>1</a:t>
            </a:r>
            <a:endParaRPr lang="en-US" dirty="0"/>
          </a:p>
        </p:txBody>
      </p:sp>
      <p:sp>
        <p:nvSpPr>
          <p:cNvPr id="46" name="Right Arrow 45"/>
          <p:cNvSpPr/>
          <p:nvPr/>
        </p:nvSpPr>
        <p:spPr>
          <a:xfrm>
            <a:off x="9322904" y="1762374"/>
            <a:ext cx="510942" cy="3453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flipV="1">
            <a:off x="2064421" y="2502359"/>
            <a:ext cx="0" cy="1094050"/>
          </a:xfrm>
          <a:prstGeom prst="line">
            <a:avLst/>
          </a:prstGeom>
          <a:ln>
            <a:solidFill>
              <a:schemeClr val="tx1"/>
            </a:solidFill>
            <a:prstDash val="lgDashDot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2366973" y="2825788"/>
            <a:ext cx="1" cy="770621"/>
          </a:xfrm>
          <a:prstGeom prst="line">
            <a:avLst/>
          </a:prstGeom>
          <a:ln>
            <a:solidFill>
              <a:schemeClr val="tx1"/>
            </a:solidFill>
            <a:prstDash val="lgDashDotDot"/>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5904627" y="2435378"/>
            <a:ext cx="0" cy="1094050"/>
          </a:xfrm>
          <a:prstGeom prst="line">
            <a:avLst/>
          </a:prstGeom>
          <a:ln>
            <a:solidFill>
              <a:schemeClr val="tx1"/>
            </a:solidFill>
            <a:prstDash val="lgDashDotDot"/>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6207179" y="2758807"/>
            <a:ext cx="1" cy="770621"/>
          </a:xfrm>
          <a:prstGeom prst="line">
            <a:avLst/>
          </a:prstGeom>
          <a:ln>
            <a:solidFill>
              <a:schemeClr val="tx1"/>
            </a:solidFill>
            <a:prstDash val="lgDashDot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10148940" y="2852688"/>
            <a:ext cx="3326" cy="660902"/>
          </a:xfrm>
          <a:prstGeom prst="line">
            <a:avLst/>
          </a:prstGeom>
          <a:ln>
            <a:solidFill>
              <a:schemeClr val="tx1"/>
            </a:solidFill>
            <a:prstDash val="lgDashDot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10539416" y="2482674"/>
            <a:ext cx="12952" cy="1030917"/>
          </a:xfrm>
          <a:prstGeom prst="line">
            <a:avLst/>
          </a:prstGeom>
          <a:ln>
            <a:solidFill>
              <a:schemeClr val="tx1"/>
            </a:solidFill>
            <a:prstDash val="lgDashDotDot"/>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924917" y="3584588"/>
            <a:ext cx="527419" cy="369332"/>
          </a:xfrm>
          <a:prstGeom prst="rect">
            <a:avLst/>
          </a:prstGeom>
          <a:noFill/>
        </p:spPr>
        <p:txBody>
          <a:bodyPr wrap="square" rtlCol="0">
            <a:spAutoFit/>
          </a:bodyPr>
          <a:lstStyle/>
          <a:p>
            <a:r>
              <a:rPr lang="en-US" dirty="0" smtClean="0"/>
              <a:t>Q</a:t>
            </a:r>
            <a:r>
              <a:rPr lang="en-US" baseline="-25000" dirty="0" smtClean="0"/>
              <a:t>2</a:t>
            </a:r>
            <a:endParaRPr lang="en-US" dirty="0"/>
          </a:p>
        </p:txBody>
      </p:sp>
      <p:sp>
        <p:nvSpPr>
          <p:cNvPr id="61" name="TextBox 60"/>
          <p:cNvSpPr txBox="1"/>
          <p:nvPr/>
        </p:nvSpPr>
        <p:spPr>
          <a:xfrm>
            <a:off x="2216845" y="3621562"/>
            <a:ext cx="515593" cy="369332"/>
          </a:xfrm>
          <a:prstGeom prst="rect">
            <a:avLst/>
          </a:prstGeom>
          <a:noFill/>
        </p:spPr>
        <p:txBody>
          <a:bodyPr wrap="square" rtlCol="0">
            <a:spAutoFit/>
          </a:bodyPr>
          <a:lstStyle/>
          <a:p>
            <a:r>
              <a:rPr lang="en-US" dirty="0"/>
              <a:t>Q</a:t>
            </a:r>
            <a:r>
              <a:rPr lang="en-US" baseline="-25000" dirty="0" smtClean="0"/>
              <a:t>1</a:t>
            </a:r>
            <a:endParaRPr lang="en-US" dirty="0"/>
          </a:p>
        </p:txBody>
      </p:sp>
      <p:sp>
        <p:nvSpPr>
          <p:cNvPr id="62" name="TextBox 61"/>
          <p:cNvSpPr txBox="1"/>
          <p:nvPr/>
        </p:nvSpPr>
        <p:spPr>
          <a:xfrm>
            <a:off x="5758108" y="3578686"/>
            <a:ext cx="527419" cy="369332"/>
          </a:xfrm>
          <a:prstGeom prst="rect">
            <a:avLst/>
          </a:prstGeom>
          <a:noFill/>
        </p:spPr>
        <p:txBody>
          <a:bodyPr wrap="square" rtlCol="0">
            <a:spAutoFit/>
          </a:bodyPr>
          <a:lstStyle/>
          <a:p>
            <a:r>
              <a:rPr lang="en-US" dirty="0" smtClean="0"/>
              <a:t>Q</a:t>
            </a:r>
            <a:r>
              <a:rPr lang="en-US" baseline="-25000" dirty="0" smtClean="0"/>
              <a:t>2</a:t>
            </a:r>
            <a:endParaRPr lang="en-US" dirty="0"/>
          </a:p>
        </p:txBody>
      </p:sp>
      <p:sp>
        <p:nvSpPr>
          <p:cNvPr id="63" name="TextBox 62"/>
          <p:cNvSpPr txBox="1"/>
          <p:nvPr/>
        </p:nvSpPr>
        <p:spPr>
          <a:xfrm>
            <a:off x="6050036" y="3615660"/>
            <a:ext cx="515593" cy="369332"/>
          </a:xfrm>
          <a:prstGeom prst="rect">
            <a:avLst/>
          </a:prstGeom>
          <a:noFill/>
        </p:spPr>
        <p:txBody>
          <a:bodyPr wrap="square" rtlCol="0">
            <a:spAutoFit/>
          </a:bodyPr>
          <a:lstStyle/>
          <a:p>
            <a:r>
              <a:rPr lang="en-US" dirty="0"/>
              <a:t>Q</a:t>
            </a:r>
            <a:r>
              <a:rPr lang="en-US" baseline="-25000" dirty="0" smtClean="0"/>
              <a:t>1</a:t>
            </a:r>
            <a:endParaRPr lang="en-US" dirty="0"/>
          </a:p>
        </p:txBody>
      </p:sp>
      <p:sp>
        <p:nvSpPr>
          <p:cNvPr id="64" name="TextBox 63"/>
          <p:cNvSpPr txBox="1"/>
          <p:nvPr/>
        </p:nvSpPr>
        <p:spPr>
          <a:xfrm>
            <a:off x="9998334" y="3651360"/>
            <a:ext cx="527419" cy="369332"/>
          </a:xfrm>
          <a:prstGeom prst="rect">
            <a:avLst/>
          </a:prstGeom>
          <a:noFill/>
        </p:spPr>
        <p:txBody>
          <a:bodyPr wrap="square" rtlCol="0">
            <a:spAutoFit/>
          </a:bodyPr>
          <a:lstStyle/>
          <a:p>
            <a:r>
              <a:rPr lang="en-US" dirty="0" smtClean="0"/>
              <a:t>Q</a:t>
            </a:r>
            <a:r>
              <a:rPr lang="en-US" baseline="-25000" dirty="0"/>
              <a:t>1</a:t>
            </a:r>
            <a:endParaRPr lang="en-US" dirty="0"/>
          </a:p>
        </p:txBody>
      </p:sp>
      <p:sp>
        <p:nvSpPr>
          <p:cNvPr id="65" name="TextBox 64"/>
          <p:cNvSpPr txBox="1"/>
          <p:nvPr/>
        </p:nvSpPr>
        <p:spPr>
          <a:xfrm>
            <a:off x="10290262" y="3688334"/>
            <a:ext cx="515593" cy="369332"/>
          </a:xfrm>
          <a:prstGeom prst="rect">
            <a:avLst/>
          </a:prstGeom>
          <a:noFill/>
        </p:spPr>
        <p:txBody>
          <a:bodyPr wrap="square" rtlCol="0">
            <a:spAutoFit/>
          </a:bodyPr>
          <a:lstStyle/>
          <a:p>
            <a:r>
              <a:rPr lang="en-US" dirty="0" smtClean="0"/>
              <a:t>Q</a:t>
            </a:r>
            <a:r>
              <a:rPr lang="en-US" baseline="-25000" dirty="0"/>
              <a:t>2</a:t>
            </a:r>
            <a:endParaRPr lang="en-US" dirty="0"/>
          </a:p>
        </p:txBody>
      </p:sp>
    </p:spTree>
    <p:extLst>
      <p:ext uri="{BB962C8B-B14F-4D97-AF65-F5344CB8AC3E}">
        <p14:creationId xmlns:p14="http://schemas.microsoft.com/office/powerpoint/2010/main" val="19447702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5062" y="215988"/>
            <a:ext cx="6804629" cy="631372"/>
          </a:xfrm>
        </p:spPr>
        <p:txBody>
          <a:bodyPr>
            <a:normAutofit fontScale="90000"/>
          </a:bodyPr>
          <a:lstStyle/>
          <a:p>
            <a:r>
              <a:rPr lang="en-AU" dirty="0" smtClean="0"/>
              <a:t>Analogy – Tickets to a Concert</a:t>
            </a:r>
            <a:endParaRPr lang="en-AU" dirty="0"/>
          </a:p>
        </p:txBody>
      </p:sp>
      <p:pic>
        <p:nvPicPr>
          <p:cNvPr id="8" name="Picture 7"/>
          <p:cNvPicPr>
            <a:picLocks noChangeAspect="1"/>
          </p:cNvPicPr>
          <p:nvPr/>
        </p:nvPicPr>
        <p:blipFill>
          <a:blip r:embed="rId2"/>
          <a:stretch>
            <a:fillRect/>
          </a:stretch>
        </p:blipFill>
        <p:spPr>
          <a:xfrm>
            <a:off x="4047156" y="4265414"/>
            <a:ext cx="4182444" cy="2651892"/>
          </a:xfrm>
          <a:prstGeom prst="rect">
            <a:avLst/>
          </a:prstGeom>
        </p:spPr>
      </p:pic>
      <p:pic>
        <p:nvPicPr>
          <p:cNvPr id="9" name="Picture 8"/>
          <p:cNvPicPr>
            <a:picLocks noChangeAspect="1"/>
          </p:cNvPicPr>
          <p:nvPr/>
        </p:nvPicPr>
        <p:blipFill>
          <a:blip r:embed="rId3"/>
          <a:stretch>
            <a:fillRect/>
          </a:stretch>
        </p:blipFill>
        <p:spPr>
          <a:xfrm>
            <a:off x="8111379" y="1401489"/>
            <a:ext cx="4143214" cy="2591833"/>
          </a:xfrm>
          <a:prstGeom prst="rect">
            <a:avLst/>
          </a:prstGeom>
        </p:spPr>
      </p:pic>
      <p:pic>
        <p:nvPicPr>
          <p:cNvPr id="10" name="Picture 9"/>
          <p:cNvPicPr>
            <a:picLocks noChangeAspect="1"/>
          </p:cNvPicPr>
          <p:nvPr/>
        </p:nvPicPr>
        <p:blipFill>
          <a:blip r:embed="rId4"/>
          <a:stretch>
            <a:fillRect/>
          </a:stretch>
        </p:blipFill>
        <p:spPr>
          <a:xfrm>
            <a:off x="4187558" y="1129397"/>
            <a:ext cx="4153750" cy="2863925"/>
          </a:xfrm>
          <a:prstGeom prst="rect">
            <a:avLst/>
          </a:prstGeom>
        </p:spPr>
      </p:pic>
      <p:pic>
        <p:nvPicPr>
          <p:cNvPr id="11" name="Picture 10"/>
          <p:cNvPicPr>
            <a:picLocks noChangeAspect="1"/>
          </p:cNvPicPr>
          <p:nvPr/>
        </p:nvPicPr>
        <p:blipFill>
          <a:blip r:embed="rId5"/>
          <a:stretch>
            <a:fillRect/>
          </a:stretch>
        </p:blipFill>
        <p:spPr>
          <a:xfrm>
            <a:off x="405063" y="1245178"/>
            <a:ext cx="3923821" cy="2748145"/>
          </a:xfrm>
          <a:prstGeom prst="rect">
            <a:avLst/>
          </a:prstGeom>
        </p:spPr>
      </p:pic>
      <p:sp>
        <p:nvSpPr>
          <p:cNvPr id="2" name="TextBox 1"/>
          <p:cNvSpPr txBox="1"/>
          <p:nvPr/>
        </p:nvSpPr>
        <p:spPr>
          <a:xfrm>
            <a:off x="205797" y="5234250"/>
            <a:ext cx="3787540" cy="1384995"/>
          </a:xfrm>
          <a:prstGeom prst="rect">
            <a:avLst/>
          </a:prstGeom>
          <a:solidFill>
            <a:srgbClr val="FFFF00"/>
          </a:solidFill>
        </p:spPr>
        <p:txBody>
          <a:bodyPr wrap="square" rtlCol="0">
            <a:spAutoFit/>
          </a:bodyPr>
          <a:lstStyle/>
          <a:p>
            <a:r>
              <a:rPr lang="en-US" sz="1400" dirty="0" smtClean="0">
                <a:solidFill>
                  <a:srgbClr val="FF0000"/>
                </a:solidFill>
              </a:rPr>
              <a:t>Summary</a:t>
            </a:r>
          </a:p>
          <a:p>
            <a:r>
              <a:rPr lang="en-US" sz="1400" dirty="0" smtClean="0">
                <a:solidFill>
                  <a:srgbClr val="FF0000"/>
                </a:solidFill>
              </a:rPr>
              <a:t>When there are new fans buying tickets, it makes ALL tickets more expensive, which ‘punishes’ the old fans. </a:t>
            </a:r>
          </a:p>
          <a:p>
            <a:r>
              <a:rPr lang="en-US" sz="1400" dirty="0" smtClean="0">
                <a:solidFill>
                  <a:srgbClr val="FF0000"/>
                </a:solidFill>
              </a:rPr>
              <a:t>Therefore, old fans will be ‘crowded out’ and buy fewer tickets.</a:t>
            </a:r>
            <a:endParaRPr lang="en-US" sz="1400" dirty="0">
              <a:solidFill>
                <a:srgbClr val="FF0000"/>
              </a:solidFill>
            </a:endParaRPr>
          </a:p>
        </p:txBody>
      </p:sp>
      <p:cxnSp>
        <p:nvCxnSpPr>
          <p:cNvPr id="18" name="Straight Connector 17"/>
          <p:cNvCxnSpPr/>
          <p:nvPr/>
        </p:nvCxnSpPr>
        <p:spPr>
          <a:xfrm>
            <a:off x="9322904" y="1441174"/>
            <a:ext cx="2126974" cy="1749287"/>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20" name="Right Arrow 19"/>
          <p:cNvSpPr/>
          <p:nvPr/>
        </p:nvSpPr>
        <p:spPr>
          <a:xfrm rot="13653462">
            <a:off x="5601456" y="2232383"/>
            <a:ext cx="710051" cy="242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13653462">
            <a:off x="1768265" y="2232384"/>
            <a:ext cx="710051" cy="242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5340634" y="4277134"/>
            <a:ext cx="2126974" cy="1749287"/>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3" name="Right Arrow 22"/>
          <p:cNvSpPr/>
          <p:nvPr/>
        </p:nvSpPr>
        <p:spPr>
          <a:xfrm>
            <a:off x="5214198" y="4561381"/>
            <a:ext cx="510942" cy="3453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8497957" y="4277134"/>
            <a:ext cx="3240156" cy="2031325"/>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Because the government D</a:t>
            </a:r>
            <a:r>
              <a:rPr lang="en-US" sz="1400" baseline="-25000" dirty="0" smtClean="0"/>
              <a:t>LF </a:t>
            </a:r>
            <a:r>
              <a:rPr lang="en-US" sz="1400" dirty="0" smtClean="0"/>
              <a:t>has increased, this pushes up the IR, which decreases the Q</a:t>
            </a:r>
            <a:r>
              <a:rPr lang="en-US" sz="1400" baseline="-25000" dirty="0" smtClean="0"/>
              <a:t>DLF</a:t>
            </a:r>
            <a:r>
              <a:rPr lang="en-US" sz="1400" dirty="0" smtClean="0"/>
              <a:t> for both households and especially firms. </a:t>
            </a:r>
          </a:p>
          <a:p>
            <a:pPr marL="285750" indent="-285750">
              <a:buFont typeface="Arial" panose="020B0604020202020204" pitchFamily="34" charset="0"/>
              <a:buChar char="•"/>
            </a:pPr>
            <a:r>
              <a:rPr lang="en-US" sz="1400" dirty="0" smtClean="0"/>
              <a:t>(This can happen in many situations! </a:t>
            </a:r>
            <a:r>
              <a:rPr lang="en-US" sz="1400" dirty="0" err="1" smtClean="0"/>
              <a:t>Eg</a:t>
            </a:r>
            <a:r>
              <a:rPr lang="en-US" sz="1400" dirty="0" smtClean="0"/>
              <a:t>. You want to buy concert tickets but because they are so popular the price goes up which makes it more expensive for you.)</a:t>
            </a:r>
            <a:endParaRPr lang="en-US" sz="1400" dirty="0"/>
          </a:p>
        </p:txBody>
      </p:sp>
      <p:cxnSp>
        <p:nvCxnSpPr>
          <p:cNvPr id="7" name="Straight Connector 6"/>
          <p:cNvCxnSpPr/>
          <p:nvPr/>
        </p:nvCxnSpPr>
        <p:spPr>
          <a:xfrm flipV="1">
            <a:off x="4800600" y="4277134"/>
            <a:ext cx="2558562" cy="20313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624393" y="5424854"/>
            <a:ext cx="1332088" cy="8277"/>
          </a:xfrm>
          <a:prstGeom prst="line">
            <a:avLst/>
          </a:prstGeom>
          <a:ln>
            <a:solidFill>
              <a:schemeClr val="tx1"/>
            </a:solidFill>
            <a:prstDash val="lgDashDot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5930105" y="5444852"/>
            <a:ext cx="0" cy="1094050"/>
          </a:xfrm>
          <a:prstGeom prst="line">
            <a:avLst/>
          </a:prstGeom>
          <a:ln>
            <a:solidFill>
              <a:schemeClr val="tx1"/>
            </a:solidFill>
            <a:prstDash val="lgDashDot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4624393" y="5097436"/>
            <a:ext cx="1696303" cy="19998"/>
          </a:xfrm>
          <a:prstGeom prst="line">
            <a:avLst/>
          </a:prstGeom>
          <a:ln>
            <a:solidFill>
              <a:schemeClr val="tx1"/>
            </a:solidFill>
            <a:prstDash val="lgDashDotDot"/>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6320695" y="5117434"/>
            <a:ext cx="0" cy="1421468"/>
          </a:xfrm>
          <a:prstGeom prst="line">
            <a:avLst/>
          </a:prstGeom>
          <a:ln>
            <a:solidFill>
              <a:schemeClr val="tx1"/>
            </a:solidFill>
            <a:prstDash val="lgDashDotDot"/>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175732" y="4906732"/>
            <a:ext cx="361099" cy="369332"/>
          </a:xfrm>
          <a:prstGeom prst="rect">
            <a:avLst/>
          </a:prstGeom>
          <a:noFill/>
        </p:spPr>
        <p:txBody>
          <a:bodyPr wrap="square" rtlCol="0">
            <a:spAutoFit/>
          </a:bodyPr>
          <a:lstStyle/>
          <a:p>
            <a:r>
              <a:rPr lang="en-US" dirty="0" smtClean="0"/>
              <a:t>r</a:t>
            </a:r>
            <a:r>
              <a:rPr lang="en-US" baseline="-25000" dirty="0" smtClean="0"/>
              <a:t>2</a:t>
            </a:r>
            <a:endParaRPr lang="en-US" dirty="0"/>
          </a:p>
        </p:txBody>
      </p:sp>
      <p:sp>
        <p:nvSpPr>
          <p:cNvPr id="35" name="TextBox 34"/>
          <p:cNvSpPr txBox="1"/>
          <p:nvPr/>
        </p:nvSpPr>
        <p:spPr>
          <a:xfrm>
            <a:off x="4187558" y="5234250"/>
            <a:ext cx="361099" cy="369332"/>
          </a:xfrm>
          <a:prstGeom prst="rect">
            <a:avLst/>
          </a:prstGeom>
          <a:noFill/>
        </p:spPr>
        <p:txBody>
          <a:bodyPr wrap="square" rtlCol="0">
            <a:spAutoFit/>
          </a:bodyPr>
          <a:lstStyle/>
          <a:p>
            <a:r>
              <a:rPr lang="en-US" dirty="0" smtClean="0"/>
              <a:t>r</a:t>
            </a:r>
            <a:r>
              <a:rPr lang="en-US" baseline="-25000" dirty="0"/>
              <a:t>1</a:t>
            </a:r>
            <a:endParaRPr lang="en-US" dirty="0"/>
          </a:p>
        </p:txBody>
      </p:sp>
      <p:cxnSp>
        <p:nvCxnSpPr>
          <p:cNvPr id="36" name="Straight Connector 35"/>
          <p:cNvCxnSpPr/>
          <p:nvPr/>
        </p:nvCxnSpPr>
        <p:spPr>
          <a:xfrm flipH="1" flipV="1">
            <a:off x="1013688" y="2798371"/>
            <a:ext cx="9062842" cy="2264"/>
          </a:xfrm>
          <a:prstGeom prst="line">
            <a:avLst/>
          </a:prstGeom>
          <a:ln>
            <a:solidFill>
              <a:schemeClr val="tx1"/>
            </a:solidFill>
            <a:prstDash val="lgDashDot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1004897" y="2450838"/>
            <a:ext cx="9519495" cy="31836"/>
          </a:xfrm>
          <a:prstGeom prst="line">
            <a:avLst/>
          </a:prstGeom>
          <a:ln>
            <a:solidFill>
              <a:schemeClr val="tx1"/>
            </a:solidFill>
            <a:prstDash val="lgDashDotDot"/>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65027" y="2271972"/>
            <a:ext cx="361099" cy="369332"/>
          </a:xfrm>
          <a:prstGeom prst="rect">
            <a:avLst/>
          </a:prstGeom>
          <a:noFill/>
        </p:spPr>
        <p:txBody>
          <a:bodyPr wrap="square" rtlCol="0">
            <a:spAutoFit/>
          </a:bodyPr>
          <a:lstStyle/>
          <a:p>
            <a:r>
              <a:rPr lang="en-US" dirty="0" smtClean="0"/>
              <a:t>r</a:t>
            </a:r>
            <a:r>
              <a:rPr lang="en-US" baseline="-25000" dirty="0" smtClean="0"/>
              <a:t>2</a:t>
            </a:r>
            <a:endParaRPr lang="en-US" dirty="0"/>
          </a:p>
        </p:txBody>
      </p:sp>
      <p:sp>
        <p:nvSpPr>
          <p:cNvPr id="39" name="TextBox 38"/>
          <p:cNvSpPr txBox="1"/>
          <p:nvPr/>
        </p:nvSpPr>
        <p:spPr>
          <a:xfrm>
            <a:off x="576853" y="2599490"/>
            <a:ext cx="361099" cy="369332"/>
          </a:xfrm>
          <a:prstGeom prst="rect">
            <a:avLst/>
          </a:prstGeom>
          <a:noFill/>
        </p:spPr>
        <p:txBody>
          <a:bodyPr wrap="square" rtlCol="0">
            <a:spAutoFit/>
          </a:bodyPr>
          <a:lstStyle/>
          <a:p>
            <a:r>
              <a:rPr lang="en-US" dirty="0" smtClean="0"/>
              <a:t>r</a:t>
            </a:r>
            <a:r>
              <a:rPr lang="en-US" baseline="-25000" dirty="0"/>
              <a:t>1</a:t>
            </a:r>
            <a:endParaRPr lang="en-US" dirty="0"/>
          </a:p>
        </p:txBody>
      </p:sp>
      <p:sp>
        <p:nvSpPr>
          <p:cNvPr id="46" name="Right Arrow 45"/>
          <p:cNvSpPr/>
          <p:nvPr/>
        </p:nvSpPr>
        <p:spPr>
          <a:xfrm>
            <a:off x="9322904" y="1762374"/>
            <a:ext cx="510942" cy="3453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flipV="1">
            <a:off x="2064421" y="2502359"/>
            <a:ext cx="0" cy="1094050"/>
          </a:xfrm>
          <a:prstGeom prst="line">
            <a:avLst/>
          </a:prstGeom>
          <a:ln>
            <a:solidFill>
              <a:schemeClr val="tx1"/>
            </a:solidFill>
            <a:prstDash val="lgDashDot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2366973" y="2825788"/>
            <a:ext cx="1" cy="770621"/>
          </a:xfrm>
          <a:prstGeom prst="line">
            <a:avLst/>
          </a:prstGeom>
          <a:ln>
            <a:solidFill>
              <a:schemeClr val="tx1"/>
            </a:solidFill>
            <a:prstDash val="lgDashDotDot"/>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5904627" y="2435378"/>
            <a:ext cx="0" cy="1094050"/>
          </a:xfrm>
          <a:prstGeom prst="line">
            <a:avLst/>
          </a:prstGeom>
          <a:ln>
            <a:solidFill>
              <a:schemeClr val="tx1"/>
            </a:solidFill>
            <a:prstDash val="lgDashDotDot"/>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6207179" y="2758807"/>
            <a:ext cx="1" cy="770621"/>
          </a:xfrm>
          <a:prstGeom prst="line">
            <a:avLst/>
          </a:prstGeom>
          <a:ln>
            <a:solidFill>
              <a:schemeClr val="tx1"/>
            </a:solidFill>
            <a:prstDash val="lgDashDot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10148940" y="2852688"/>
            <a:ext cx="3326" cy="660902"/>
          </a:xfrm>
          <a:prstGeom prst="line">
            <a:avLst/>
          </a:prstGeom>
          <a:ln>
            <a:solidFill>
              <a:schemeClr val="tx1"/>
            </a:solidFill>
            <a:prstDash val="lgDashDot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10539416" y="2482674"/>
            <a:ext cx="12952" cy="1030917"/>
          </a:xfrm>
          <a:prstGeom prst="line">
            <a:avLst/>
          </a:prstGeom>
          <a:ln>
            <a:solidFill>
              <a:schemeClr val="tx1"/>
            </a:solidFill>
            <a:prstDash val="lgDashDotDot"/>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924917" y="3584588"/>
            <a:ext cx="527419" cy="369332"/>
          </a:xfrm>
          <a:prstGeom prst="rect">
            <a:avLst/>
          </a:prstGeom>
          <a:noFill/>
        </p:spPr>
        <p:txBody>
          <a:bodyPr wrap="square" rtlCol="0">
            <a:spAutoFit/>
          </a:bodyPr>
          <a:lstStyle/>
          <a:p>
            <a:r>
              <a:rPr lang="en-US" dirty="0" smtClean="0"/>
              <a:t>Q</a:t>
            </a:r>
            <a:r>
              <a:rPr lang="en-US" baseline="-25000" dirty="0" smtClean="0"/>
              <a:t>2</a:t>
            </a:r>
            <a:endParaRPr lang="en-US" dirty="0"/>
          </a:p>
        </p:txBody>
      </p:sp>
      <p:sp>
        <p:nvSpPr>
          <p:cNvPr id="61" name="TextBox 60"/>
          <p:cNvSpPr txBox="1"/>
          <p:nvPr/>
        </p:nvSpPr>
        <p:spPr>
          <a:xfrm>
            <a:off x="2216845" y="3621562"/>
            <a:ext cx="515593" cy="369332"/>
          </a:xfrm>
          <a:prstGeom prst="rect">
            <a:avLst/>
          </a:prstGeom>
          <a:noFill/>
        </p:spPr>
        <p:txBody>
          <a:bodyPr wrap="square" rtlCol="0">
            <a:spAutoFit/>
          </a:bodyPr>
          <a:lstStyle/>
          <a:p>
            <a:r>
              <a:rPr lang="en-US" dirty="0"/>
              <a:t>Q</a:t>
            </a:r>
            <a:r>
              <a:rPr lang="en-US" baseline="-25000" dirty="0" smtClean="0"/>
              <a:t>1</a:t>
            </a:r>
            <a:endParaRPr lang="en-US" dirty="0"/>
          </a:p>
        </p:txBody>
      </p:sp>
      <p:sp>
        <p:nvSpPr>
          <p:cNvPr id="62" name="TextBox 61"/>
          <p:cNvSpPr txBox="1"/>
          <p:nvPr/>
        </p:nvSpPr>
        <p:spPr>
          <a:xfrm>
            <a:off x="5758108" y="3578686"/>
            <a:ext cx="527419" cy="369332"/>
          </a:xfrm>
          <a:prstGeom prst="rect">
            <a:avLst/>
          </a:prstGeom>
          <a:noFill/>
        </p:spPr>
        <p:txBody>
          <a:bodyPr wrap="square" rtlCol="0">
            <a:spAutoFit/>
          </a:bodyPr>
          <a:lstStyle/>
          <a:p>
            <a:r>
              <a:rPr lang="en-US" dirty="0" smtClean="0"/>
              <a:t>Q</a:t>
            </a:r>
            <a:r>
              <a:rPr lang="en-US" baseline="-25000" dirty="0" smtClean="0"/>
              <a:t>2</a:t>
            </a:r>
            <a:endParaRPr lang="en-US" dirty="0"/>
          </a:p>
        </p:txBody>
      </p:sp>
      <p:sp>
        <p:nvSpPr>
          <p:cNvPr id="63" name="TextBox 62"/>
          <p:cNvSpPr txBox="1"/>
          <p:nvPr/>
        </p:nvSpPr>
        <p:spPr>
          <a:xfrm>
            <a:off x="6050036" y="3615660"/>
            <a:ext cx="515593" cy="369332"/>
          </a:xfrm>
          <a:prstGeom prst="rect">
            <a:avLst/>
          </a:prstGeom>
          <a:noFill/>
        </p:spPr>
        <p:txBody>
          <a:bodyPr wrap="square" rtlCol="0">
            <a:spAutoFit/>
          </a:bodyPr>
          <a:lstStyle/>
          <a:p>
            <a:r>
              <a:rPr lang="en-US" dirty="0"/>
              <a:t>Q</a:t>
            </a:r>
            <a:r>
              <a:rPr lang="en-US" baseline="-25000" dirty="0" smtClean="0"/>
              <a:t>1</a:t>
            </a:r>
            <a:endParaRPr lang="en-US" dirty="0"/>
          </a:p>
        </p:txBody>
      </p:sp>
      <p:sp>
        <p:nvSpPr>
          <p:cNvPr id="64" name="TextBox 63"/>
          <p:cNvSpPr txBox="1"/>
          <p:nvPr/>
        </p:nvSpPr>
        <p:spPr>
          <a:xfrm>
            <a:off x="9998334" y="3651360"/>
            <a:ext cx="527419" cy="369332"/>
          </a:xfrm>
          <a:prstGeom prst="rect">
            <a:avLst/>
          </a:prstGeom>
          <a:noFill/>
        </p:spPr>
        <p:txBody>
          <a:bodyPr wrap="square" rtlCol="0">
            <a:spAutoFit/>
          </a:bodyPr>
          <a:lstStyle/>
          <a:p>
            <a:r>
              <a:rPr lang="en-US" dirty="0" smtClean="0"/>
              <a:t>Q</a:t>
            </a:r>
            <a:r>
              <a:rPr lang="en-US" baseline="-25000" dirty="0"/>
              <a:t>1</a:t>
            </a:r>
            <a:endParaRPr lang="en-US" dirty="0"/>
          </a:p>
        </p:txBody>
      </p:sp>
      <p:sp>
        <p:nvSpPr>
          <p:cNvPr id="65" name="TextBox 64"/>
          <p:cNvSpPr txBox="1"/>
          <p:nvPr/>
        </p:nvSpPr>
        <p:spPr>
          <a:xfrm>
            <a:off x="10290262" y="3688334"/>
            <a:ext cx="515593" cy="369332"/>
          </a:xfrm>
          <a:prstGeom prst="rect">
            <a:avLst/>
          </a:prstGeom>
          <a:noFill/>
        </p:spPr>
        <p:txBody>
          <a:bodyPr wrap="square" rtlCol="0">
            <a:spAutoFit/>
          </a:bodyPr>
          <a:lstStyle/>
          <a:p>
            <a:r>
              <a:rPr lang="en-US" dirty="0" smtClean="0"/>
              <a:t>Q</a:t>
            </a:r>
            <a:r>
              <a:rPr lang="en-US" baseline="-25000" dirty="0"/>
              <a:t>2</a:t>
            </a:r>
            <a:endParaRPr lang="en-US" dirty="0"/>
          </a:p>
        </p:txBody>
      </p:sp>
      <p:sp>
        <p:nvSpPr>
          <p:cNvPr id="3" name="TextBox 2"/>
          <p:cNvSpPr txBox="1"/>
          <p:nvPr/>
        </p:nvSpPr>
        <p:spPr>
          <a:xfrm>
            <a:off x="1609491" y="1027090"/>
            <a:ext cx="1148843" cy="369332"/>
          </a:xfrm>
          <a:prstGeom prst="rect">
            <a:avLst/>
          </a:prstGeom>
          <a:solidFill>
            <a:srgbClr val="FFFF00"/>
          </a:solidFill>
        </p:spPr>
        <p:txBody>
          <a:bodyPr wrap="square" rtlCol="0">
            <a:spAutoFit/>
          </a:bodyPr>
          <a:lstStyle/>
          <a:p>
            <a:r>
              <a:rPr lang="en-US" b="1" dirty="0" smtClean="0"/>
              <a:t>Old fans</a:t>
            </a:r>
            <a:endParaRPr lang="en-US" b="1" dirty="0"/>
          </a:p>
        </p:txBody>
      </p:sp>
      <p:sp>
        <p:nvSpPr>
          <p:cNvPr id="40" name="TextBox 39"/>
          <p:cNvSpPr txBox="1"/>
          <p:nvPr/>
        </p:nvSpPr>
        <p:spPr>
          <a:xfrm>
            <a:off x="5545109" y="1039018"/>
            <a:ext cx="1148843" cy="369332"/>
          </a:xfrm>
          <a:prstGeom prst="rect">
            <a:avLst/>
          </a:prstGeom>
          <a:solidFill>
            <a:srgbClr val="FFFF00"/>
          </a:solidFill>
        </p:spPr>
        <p:txBody>
          <a:bodyPr wrap="square" rtlCol="0">
            <a:spAutoFit/>
          </a:bodyPr>
          <a:lstStyle/>
          <a:p>
            <a:r>
              <a:rPr lang="en-US" b="1" dirty="0" smtClean="0"/>
              <a:t>Old fans</a:t>
            </a:r>
            <a:endParaRPr lang="en-US" b="1" dirty="0"/>
          </a:p>
        </p:txBody>
      </p:sp>
      <p:sp>
        <p:nvSpPr>
          <p:cNvPr id="41" name="TextBox 40"/>
          <p:cNvSpPr txBox="1"/>
          <p:nvPr/>
        </p:nvSpPr>
        <p:spPr>
          <a:xfrm>
            <a:off x="9787055" y="1042733"/>
            <a:ext cx="1148843" cy="369332"/>
          </a:xfrm>
          <a:prstGeom prst="rect">
            <a:avLst/>
          </a:prstGeom>
          <a:solidFill>
            <a:srgbClr val="FFFF00"/>
          </a:solidFill>
        </p:spPr>
        <p:txBody>
          <a:bodyPr wrap="square" rtlCol="0">
            <a:spAutoFit/>
          </a:bodyPr>
          <a:lstStyle/>
          <a:p>
            <a:r>
              <a:rPr lang="en-US" b="1" dirty="0" smtClean="0"/>
              <a:t>New fans</a:t>
            </a:r>
            <a:endParaRPr lang="en-US" b="1" dirty="0"/>
          </a:p>
        </p:txBody>
      </p:sp>
      <p:sp>
        <p:nvSpPr>
          <p:cNvPr id="42" name="TextBox 41"/>
          <p:cNvSpPr txBox="1"/>
          <p:nvPr/>
        </p:nvSpPr>
        <p:spPr>
          <a:xfrm>
            <a:off x="5469669" y="4090693"/>
            <a:ext cx="2635765" cy="369332"/>
          </a:xfrm>
          <a:prstGeom prst="rect">
            <a:avLst/>
          </a:prstGeom>
          <a:solidFill>
            <a:srgbClr val="FFFF00"/>
          </a:solidFill>
        </p:spPr>
        <p:txBody>
          <a:bodyPr wrap="square" rtlCol="0">
            <a:spAutoFit/>
          </a:bodyPr>
          <a:lstStyle/>
          <a:p>
            <a:r>
              <a:rPr lang="en-US" b="1" dirty="0" smtClean="0"/>
              <a:t>All Fans (Old and New)</a:t>
            </a:r>
            <a:endParaRPr lang="en-US" b="1" dirty="0"/>
          </a:p>
        </p:txBody>
      </p:sp>
      <p:sp>
        <p:nvSpPr>
          <p:cNvPr id="43" name="TextBox 42"/>
          <p:cNvSpPr txBox="1"/>
          <p:nvPr/>
        </p:nvSpPr>
        <p:spPr>
          <a:xfrm>
            <a:off x="6553904" y="4906732"/>
            <a:ext cx="1121073" cy="923330"/>
          </a:xfrm>
          <a:prstGeom prst="rect">
            <a:avLst/>
          </a:prstGeom>
          <a:solidFill>
            <a:srgbClr val="FFFF00"/>
          </a:solidFill>
        </p:spPr>
        <p:txBody>
          <a:bodyPr wrap="square" rtlCol="0">
            <a:spAutoFit/>
          </a:bodyPr>
          <a:lstStyle/>
          <a:p>
            <a:r>
              <a:rPr lang="en-US" b="1" dirty="0" smtClean="0"/>
              <a:t>Higher Ticket Prices</a:t>
            </a:r>
            <a:endParaRPr lang="en-US" b="1" dirty="0"/>
          </a:p>
        </p:txBody>
      </p:sp>
    </p:spTree>
    <p:extLst>
      <p:ext uri="{BB962C8B-B14F-4D97-AF65-F5344CB8AC3E}">
        <p14:creationId xmlns:p14="http://schemas.microsoft.com/office/powerpoint/2010/main" val="16839824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62781"/>
          </a:xfrm>
        </p:spPr>
        <p:txBody>
          <a:bodyPr>
            <a:normAutofit fontScale="90000"/>
          </a:bodyPr>
          <a:lstStyle/>
          <a:p>
            <a:r>
              <a:rPr lang="en-AU" dirty="0" smtClean="0"/>
              <a:t>Quantity Theory of Money - Overview</a:t>
            </a:r>
            <a:endParaRPr lang="en-AU" dirty="0"/>
          </a:p>
        </p:txBody>
      </p:sp>
      <p:pic>
        <p:nvPicPr>
          <p:cNvPr id="4" name="Picture 3"/>
          <p:cNvPicPr>
            <a:picLocks noChangeAspect="1"/>
          </p:cNvPicPr>
          <p:nvPr/>
        </p:nvPicPr>
        <p:blipFill>
          <a:blip r:embed="rId2"/>
          <a:stretch>
            <a:fillRect/>
          </a:stretch>
        </p:blipFill>
        <p:spPr>
          <a:xfrm>
            <a:off x="3067794" y="1090470"/>
            <a:ext cx="7416179" cy="3471905"/>
          </a:xfrm>
          <a:prstGeom prst="rect">
            <a:avLst/>
          </a:prstGeom>
        </p:spPr>
      </p:pic>
      <p:sp>
        <p:nvSpPr>
          <p:cNvPr id="8" name="TextBox 7"/>
          <p:cNvSpPr txBox="1"/>
          <p:nvPr/>
        </p:nvSpPr>
        <p:spPr>
          <a:xfrm>
            <a:off x="326923" y="1090470"/>
            <a:ext cx="2483654" cy="2031325"/>
          </a:xfrm>
          <a:prstGeom prst="rect">
            <a:avLst/>
          </a:prstGeom>
          <a:noFill/>
        </p:spPr>
        <p:txBody>
          <a:bodyPr wrap="square" rtlCol="0">
            <a:spAutoFit/>
          </a:bodyPr>
          <a:lstStyle/>
          <a:p>
            <a:r>
              <a:rPr lang="en-AU" dirty="0" smtClean="0"/>
              <a:t>The quantity theory of money is an equation that equates the movement of all money in the economy and Nominal GDP. </a:t>
            </a:r>
          </a:p>
          <a:p>
            <a:endParaRPr lang="en-AU" dirty="0"/>
          </a:p>
        </p:txBody>
      </p:sp>
      <p:sp>
        <p:nvSpPr>
          <p:cNvPr id="9" name="Content Placeholder 8"/>
          <p:cNvSpPr>
            <a:spLocks noGrp="1"/>
          </p:cNvSpPr>
          <p:nvPr>
            <p:ph idx="1"/>
          </p:nvPr>
        </p:nvSpPr>
        <p:spPr>
          <a:xfrm>
            <a:off x="1301646" y="3869355"/>
            <a:ext cx="2684646" cy="1915428"/>
          </a:xfrm>
        </p:spPr>
        <p:txBody>
          <a:bodyPr>
            <a:normAutofit fontScale="62500" lnSpcReduction="20000"/>
          </a:bodyPr>
          <a:lstStyle/>
          <a:p>
            <a:r>
              <a:rPr lang="en-AU" dirty="0" smtClean="0"/>
              <a:t>The amount of money in the economy</a:t>
            </a:r>
          </a:p>
          <a:p>
            <a:r>
              <a:rPr lang="en-AU" dirty="0" smtClean="0"/>
              <a:t>Depending on the type of money we are looking at this could mean M1 or M2 for example</a:t>
            </a:r>
            <a:endParaRPr lang="en-AU" dirty="0"/>
          </a:p>
        </p:txBody>
      </p:sp>
      <p:sp>
        <p:nvSpPr>
          <p:cNvPr id="6" name="Content Placeholder 8"/>
          <p:cNvSpPr txBox="1">
            <a:spLocks/>
          </p:cNvSpPr>
          <p:nvPr/>
        </p:nvSpPr>
        <p:spPr>
          <a:xfrm>
            <a:off x="4243509" y="4321084"/>
            <a:ext cx="2100972" cy="1487433"/>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400" dirty="0" smtClean="0"/>
              <a:t>How often $1 dollar changes hands in a year.</a:t>
            </a:r>
          </a:p>
          <a:p>
            <a:r>
              <a:rPr lang="en-AU" sz="2400" dirty="0" smtClean="0"/>
              <a:t>Shows the number amount of economic activity.</a:t>
            </a:r>
            <a:endParaRPr lang="en-AU" sz="2400" dirty="0"/>
          </a:p>
        </p:txBody>
      </p:sp>
      <p:sp>
        <p:nvSpPr>
          <p:cNvPr id="7" name="Content Placeholder 8"/>
          <p:cNvSpPr txBox="1">
            <a:spLocks/>
          </p:cNvSpPr>
          <p:nvPr/>
        </p:nvSpPr>
        <p:spPr>
          <a:xfrm>
            <a:off x="7318292" y="4393603"/>
            <a:ext cx="1584673" cy="11216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2400" dirty="0" smtClean="0"/>
              <a:t>Price of all goods and services.</a:t>
            </a:r>
            <a:endParaRPr lang="en-AU" sz="2400" dirty="0"/>
          </a:p>
        </p:txBody>
      </p:sp>
      <p:sp>
        <p:nvSpPr>
          <p:cNvPr id="10" name="Content Placeholder 8"/>
          <p:cNvSpPr txBox="1">
            <a:spLocks/>
          </p:cNvSpPr>
          <p:nvPr/>
        </p:nvSpPr>
        <p:spPr>
          <a:xfrm>
            <a:off x="9501885" y="3869355"/>
            <a:ext cx="1584673" cy="11216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2400" dirty="0" smtClean="0"/>
              <a:t>Y, Real Output</a:t>
            </a:r>
            <a:endParaRPr lang="en-AU" sz="2400" dirty="0"/>
          </a:p>
        </p:txBody>
      </p:sp>
      <p:sp>
        <p:nvSpPr>
          <p:cNvPr id="11" name="TextBox 10"/>
          <p:cNvSpPr txBox="1"/>
          <p:nvPr/>
        </p:nvSpPr>
        <p:spPr>
          <a:xfrm>
            <a:off x="326923" y="5515276"/>
            <a:ext cx="4543124" cy="646331"/>
          </a:xfrm>
          <a:prstGeom prst="rect">
            <a:avLst/>
          </a:prstGeom>
          <a:solidFill>
            <a:srgbClr val="FFFF00"/>
          </a:solidFill>
        </p:spPr>
        <p:txBody>
          <a:bodyPr wrap="square" rtlCol="0">
            <a:spAutoFit/>
          </a:bodyPr>
          <a:lstStyle/>
          <a:p>
            <a:r>
              <a:rPr lang="en-AU" dirty="0" smtClean="0">
                <a:solidFill>
                  <a:srgbClr val="FF0000"/>
                </a:solidFill>
              </a:rPr>
              <a:t>Summary</a:t>
            </a:r>
          </a:p>
          <a:p>
            <a:r>
              <a:rPr lang="en-AU" dirty="0" smtClean="0">
                <a:solidFill>
                  <a:srgbClr val="FF0000"/>
                </a:solidFill>
              </a:rPr>
              <a:t>Quantity theory of money: MV = PY</a:t>
            </a:r>
          </a:p>
        </p:txBody>
      </p:sp>
      <p:sp>
        <p:nvSpPr>
          <p:cNvPr id="5" name="Oval 4"/>
          <p:cNvSpPr/>
          <p:nvPr/>
        </p:nvSpPr>
        <p:spPr>
          <a:xfrm>
            <a:off x="7045693" y="1501541"/>
            <a:ext cx="1568918" cy="1001027"/>
          </a:xfrm>
          <a:prstGeom prst="ellipse">
            <a:avLst/>
          </a:prstGeom>
          <a:solidFill>
            <a:srgbClr val="00B05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Box 11"/>
          <p:cNvSpPr txBox="1"/>
          <p:nvPr/>
        </p:nvSpPr>
        <p:spPr>
          <a:xfrm>
            <a:off x="9501885" y="843240"/>
            <a:ext cx="1766148" cy="400110"/>
          </a:xfrm>
          <a:prstGeom prst="rect">
            <a:avLst/>
          </a:prstGeom>
          <a:noFill/>
        </p:spPr>
        <p:txBody>
          <a:bodyPr wrap="square" rtlCol="0">
            <a:spAutoFit/>
          </a:bodyPr>
          <a:lstStyle/>
          <a:p>
            <a:r>
              <a:rPr lang="en-AU" sz="2000" b="1" dirty="0" smtClean="0">
                <a:solidFill>
                  <a:srgbClr val="00B050"/>
                </a:solidFill>
              </a:rPr>
              <a:t>Nominal GDP</a:t>
            </a:r>
            <a:endParaRPr lang="en-AU" sz="2000" b="1" dirty="0">
              <a:solidFill>
                <a:srgbClr val="00B050"/>
              </a:solidFill>
            </a:endParaRPr>
          </a:p>
        </p:txBody>
      </p:sp>
      <p:sp>
        <p:nvSpPr>
          <p:cNvPr id="13" name="Right Arrow 12"/>
          <p:cNvSpPr/>
          <p:nvPr/>
        </p:nvSpPr>
        <p:spPr>
          <a:xfrm rot="20394251">
            <a:off x="8287628" y="1162707"/>
            <a:ext cx="1168400" cy="411071"/>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8576990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279" y="226377"/>
            <a:ext cx="8556057" cy="568526"/>
          </a:xfrm>
        </p:spPr>
        <p:txBody>
          <a:bodyPr>
            <a:normAutofit fontScale="90000"/>
          </a:bodyPr>
          <a:lstStyle/>
          <a:p>
            <a:r>
              <a:rPr lang="en-AU" dirty="0" smtClean="0"/>
              <a:t>Crowding Out – Loanable Funds Market</a:t>
            </a:r>
            <a:endParaRPr lang="en-AU" dirty="0"/>
          </a:p>
        </p:txBody>
      </p:sp>
      <p:sp>
        <p:nvSpPr>
          <p:cNvPr id="3" name="Content Placeholder 2"/>
          <p:cNvSpPr>
            <a:spLocks noGrp="1"/>
          </p:cNvSpPr>
          <p:nvPr>
            <p:ph idx="1"/>
          </p:nvPr>
        </p:nvSpPr>
        <p:spPr>
          <a:xfrm>
            <a:off x="7863838" y="1126156"/>
            <a:ext cx="3489962" cy="5050807"/>
          </a:xfrm>
        </p:spPr>
        <p:txBody>
          <a:bodyPr>
            <a:normAutofit fontScale="85000" lnSpcReduction="20000"/>
          </a:bodyPr>
          <a:lstStyle/>
          <a:p>
            <a:r>
              <a:rPr lang="en-AU" dirty="0" smtClean="0">
                <a:solidFill>
                  <a:srgbClr val="00B050"/>
                </a:solidFill>
              </a:rPr>
              <a:t>Because the D</a:t>
            </a:r>
            <a:r>
              <a:rPr lang="en-AU" baseline="-25000" dirty="0" smtClean="0">
                <a:solidFill>
                  <a:srgbClr val="00B050"/>
                </a:solidFill>
              </a:rPr>
              <a:t>LF</a:t>
            </a:r>
            <a:r>
              <a:rPr lang="en-AU" dirty="0" smtClean="0">
                <a:solidFill>
                  <a:srgbClr val="00B050"/>
                </a:solidFill>
              </a:rPr>
              <a:t> has increased, there is an increase in total borrowing. ↑Total borrowing</a:t>
            </a:r>
          </a:p>
          <a:p>
            <a:r>
              <a:rPr lang="en-AU" dirty="0" smtClean="0">
                <a:solidFill>
                  <a:schemeClr val="accent1">
                    <a:lumMod val="75000"/>
                  </a:schemeClr>
                </a:solidFill>
              </a:rPr>
              <a:t>The difference between D</a:t>
            </a:r>
            <a:r>
              <a:rPr lang="en-AU" baseline="-25000" dirty="0" smtClean="0">
                <a:solidFill>
                  <a:schemeClr val="accent1">
                    <a:lumMod val="75000"/>
                  </a:schemeClr>
                </a:solidFill>
              </a:rPr>
              <a:t>LF</a:t>
            </a:r>
            <a:r>
              <a:rPr lang="en-AU" dirty="0" smtClean="0">
                <a:solidFill>
                  <a:schemeClr val="accent1">
                    <a:lumMod val="75000"/>
                  </a:schemeClr>
                </a:solidFill>
              </a:rPr>
              <a:t>1 and D</a:t>
            </a:r>
            <a:r>
              <a:rPr lang="en-AU" baseline="-25000" dirty="0" smtClean="0">
                <a:solidFill>
                  <a:schemeClr val="accent1">
                    <a:lumMod val="75000"/>
                  </a:schemeClr>
                </a:solidFill>
              </a:rPr>
              <a:t>LF</a:t>
            </a:r>
            <a:r>
              <a:rPr lang="en-AU" dirty="0" smtClean="0">
                <a:solidFill>
                  <a:schemeClr val="accent1">
                    <a:lumMod val="75000"/>
                  </a:schemeClr>
                </a:solidFill>
              </a:rPr>
              <a:t>2 is due to government.</a:t>
            </a:r>
            <a:r>
              <a:rPr lang="en-AU" dirty="0">
                <a:solidFill>
                  <a:schemeClr val="accent1">
                    <a:lumMod val="75000"/>
                  </a:schemeClr>
                </a:solidFill>
              </a:rPr>
              <a:t> </a:t>
            </a:r>
            <a:r>
              <a:rPr lang="en-AU" dirty="0" smtClean="0">
                <a:solidFill>
                  <a:schemeClr val="accent1">
                    <a:lumMod val="75000"/>
                  </a:schemeClr>
                </a:solidFill>
              </a:rPr>
              <a:t>↑</a:t>
            </a:r>
            <a:r>
              <a:rPr lang="en-AU" dirty="0" err="1" smtClean="0">
                <a:solidFill>
                  <a:schemeClr val="accent1">
                    <a:lumMod val="75000"/>
                  </a:schemeClr>
                </a:solidFill>
              </a:rPr>
              <a:t>Gov</a:t>
            </a:r>
            <a:r>
              <a:rPr lang="en-AU" dirty="0" smtClean="0">
                <a:solidFill>
                  <a:schemeClr val="accent1">
                    <a:lumMod val="75000"/>
                  </a:schemeClr>
                </a:solidFill>
              </a:rPr>
              <a:t> borrowing</a:t>
            </a:r>
          </a:p>
          <a:p>
            <a:r>
              <a:rPr lang="en-AU" dirty="0" smtClean="0">
                <a:solidFill>
                  <a:srgbClr val="FF0000"/>
                </a:solidFill>
              </a:rPr>
              <a:t>However, because of the increase in real interest rate, private borrowing/investment will actually decrease slightly↓</a:t>
            </a:r>
          </a:p>
          <a:p>
            <a:pPr lvl="1"/>
            <a:r>
              <a:rPr lang="en-AU" dirty="0" smtClean="0"/>
              <a:t>This reduction in private borrowing is what gives ‘crowding out’ its name.</a:t>
            </a:r>
            <a:endParaRPr lang="en-AU" dirty="0"/>
          </a:p>
          <a:p>
            <a:endParaRPr lang="en-AU" dirty="0"/>
          </a:p>
        </p:txBody>
      </p:sp>
      <p:grpSp>
        <p:nvGrpSpPr>
          <p:cNvPr id="4" name="Group 3"/>
          <p:cNvGrpSpPr/>
          <p:nvPr/>
        </p:nvGrpSpPr>
        <p:grpSpPr>
          <a:xfrm>
            <a:off x="514150" y="904139"/>
            <a:ext cx="7340063" cy="5737293"/>
            <a:chOff x="7265556" y="2801077"/>
            <a:chExt cx="3753948" cy="3208246"/>
          </a:xfrm>
        </p:grpSpPr>
        <p:pic>
          <p:nvPicPr>
            <p:cNvPr id="5" name="Picture 4"/>
            <p:cNvPicPr>
              <a:picLocks noChangeAspect="1"/>
            </p:cNvPicPr>
            <p:nvPr/>
          </p:nvPicPr>
          <p:blipFill>
            <a:blip r:embed="rId2"/>
            <a:stretch>
              <a:fillRect/>
            </a:stretch>
          </p:blipFill>
          <p:spPr>
            <a:xfrm>
              <a:off x="7265556" y="2801077"/>
              <a:ext cx="3753948" cy="3208246"/>
            </a:xfrm>
            <a:prstGeom prst="rect">
              <a:avLst/>
            </a:prstGeom>
          </p:spPr>
        </p:pic>
        <p:cxnSp>
          <p:nvCxnSpPr>
            <p:cNvPr id="6" name="Straight Connector 5"/>
            <p:cNvCxnSpPr/>
            <p:nvPr/>
          </p:nvCxnSpPr>
          <p:spPr>
            <a:xfrm>
              <a:off x="8573729" y="3171310"/>
              <a:ext cx="2087737" cy="2026047"/>
            </a:xfrm>
            <a:prstGeom prst="line">
              <a:avLst/>
            </a:prstGeom>
            <a:ln w="793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8" name="Straight Connector 7"/>
          <p:cNvCxnSpPr/>
          <p:nvPr/>
        </p:nvCxnSpPr>
        <p:spPr>
          <a:xfrm>
            <a:off x="4184181" y="3377810"/>
            <a:ext cx="0" cy="258022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Right Arrow 8"/>
          <p:cNvSpPr/>
          <p:nvPr/>
        </p:nvSpPr>
        <p:spPr>
          <a:xfrm>
            <a:off x="4677878" y="4001294"/>
            <a:ext cx="356135" cy="397451"/>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ight Arrow 9"/>
          <p:cNvSpPr/>
          <p:nvPr/>
        </p:nvSpPr>
        <p:spPr>
          <a:xfrm>
            <a:off x="4193807" y="4667924"/>
            <a:ext cx="840206" cy="3974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ight Arrow 10"/>
          <p:cNvSpPr/>
          <p:nvPr/>
        </p:nvSpPr>
        <p:spPr>
          <a:xfrm flipH="1">
            <a:off x="4184181" y="5189396"/>
            <a:ext cx="420103" cy="39745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p:cNvSpPr txBox="1"/>
          <p:nvPr/>
        </p:nvSpPr>
        <p:spPr>
          <a:xfrm>
            <a:off x="8889023" y="140677"/>
            <a:ext cx="3015762" cy="1015663"/>
          </a:xfrm>
          <a:prstGeom prst="rect">
            <a:avLst/>
          </a:prstGeom>
          <a:solidFill>
            <a:srgbClr val="FFFF00"/>
          </a:solidFill>
        </p:spPr>
        <p:txBody>
          <a:bodyPr wrap="square" rtlCol="0">
            <a:spAutoFit/>
          </a:bodyPr>
          <a:lstStyle/>
          <a:p>
            <a:r>
              <a:rPr lang="en-US" sz="1200" dirty="0" smtClean="0">
                <a:solidFill>
                  <a:srgbClr val="FF0000"/>
                </a:solidFill>
              </a:rPr>
              <a:t>Summary</a:t>
            </a:r>
          </a:p>
          <a:p>
            <a:r>
              <a:rPr lang="en-US" sz="1200" dirty="0" smtClean="0">
                <a:solidFill>
                  <a:srgbClr val="FF0000"/>
                </a:solidFill>
              </a:rPr>
              <a:t>The increase of government borrowing causes an increase in total borrowing but a decrease in private borrowing. This is ‘crowding out’.</a:t>
            </a:r>
            <a:endParaRPr lang="en-US" sz="1200" dirty="0">
              <a:solidFill>
                <a:srgbClr val="FF0000"/>
              </a:solidFill>
            </a:endParaRPr>
          </a:p>
        </p:txBody>
      </p:sp>
    </p:spTree>
    <p:extLst>
      <p:ext uri="{BB962C8B-B14F-4D97-AF65-F5344CB8AC3E}">
        <p14:creationId xmlns:p14="http://schemas.microsoft.com/office/powerpoint/2010/main" val="32232147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What can be said about firm borrowing and investment when the government increases their borrowing in the loanable funds market?</a:t>
            </a:r>
          </a:p>
          <a:p>
            <a:r>
              <a:rPr lang="en-US" dirty="0" smtClean="0">
                <a:solidFill>
                  <a:srgbClr val="0070C0"/>
                </a:solidFill>
              </a:rPr>
              <a:t>Increase government demand -&gt; increase IR -&gt; decrease </a:t>
            </a:r>
            <a:r>
              <a:rPr lang="en-US" smtClean="0">
                <a:solidFill>
                  <a:srgbClr val="0070C0"/>
                </a:solidFill>
              </a:rPr>
              <a:t>quantity of firm </a:t>
            </a:r>
            <a:r>
              <a:rPr lang="en-US" dirty="0" smtClean="0">
                <a:solidFill>
                  <a:srgbClr val="0070C0"/>
                </a:solidFill>
              </a:rPr>
              <a:t>borrowing -&gt; decrease investment </a:t>
            </a:r>
            <a:endParaRPr lang="en-US" dirty="0">
              <a:solidFill>
                <a:srgbClr val="0070C0"/>
              </a:solidFill>
            </a:endParaRPr>
          </a:p>
        </p:txBody>
      </p:sp>
    </p:spTree>
    <p:extLst>
      <p:ext uri="{BB962C8B-B14F-4D97-AF65-F5344CB8AC3E}">
        <p14:creationId xmlns:p14="http://schemas.microsoft.com/office/powerpoint/2010/main" val="1878657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913" y="61225"/>
            <a:ext cx="5457371" cy="1325563"/>
          </a:xfrm>
        </p:spPr>
        <p:txBody>
          <a:bodyPr/>
          <a:lstStyle/>
          <a:p>
            <a:r>
              <a:rPr lang="en-AU" dirty="0" smtClean="0"/>
              <a:t>Short Run Crowding Out Effect – AD/AS</a:t>
            </a:r>
            <a:endParaRPr lang="en-AU" dirty="0"/>
          </a:p>
        </p:txBody>
      </p:sp>
      <p:pic>
        <p:nvPicPr>
          <p:cNvPr id="6" name="Picture 5"/>
          <p:cNvPicPr>
            <a:picLocks noChangeAspect="1"/>
          </p:cNvPicPr>
          <p:nvPr/>
        </p:nvPicPr>
        <p:blipFill>
          <a:blip r:embed="rId2"/>
          <a:stretch>
            <a:fillRect/>
          </a:stretch>
        </p:blipFill>
        <p:spPr>
          <a:xfrm>
            <a:off x="0" y="1258220"/>
            <a:ext cx="6925642" cy="4420217"/>
          </a:xfrm>
          <a:prstGeom prst="rect">
            <a:avLst/>
          </a:prstGeom>
        </p:spPr>
      </p:pic>
      <p:sp>
        <p:nvSpPr>
          <p:cNvPr id="7" name="TextBox 6"/>
          <p:cNvSpPr txBox="1"/>
          <p:nvPr/>
        </p:nvSpPr>
        <p:spPr>
          <a:xfrm>
            <a:off x="7102776" y="1523805"/>
            <a:ext cx="4049024" cy="3785652"/>
          </a:xfrm>
          <a:prstGeom prst="rect">
            <a:avLst/>
          </a:prstGeom>
          <a:solidFill>
            <a:schemeClr val="accent5">
              <a:lumMod val="20000"/>
              <a:lumOff val="80000"/>
            </a:schemeClr>
          </a:solidFill>
        </p:spPr>
        <p:txBody>
          <a:bodyPr wrap="square" rtlCol="0">
            <a:spAutoFit/>
          </a:bodyPr>
          <a:lstStyle/>
          <a:p>
            <a:r>
              <a:rPr lang="en-AU" sz="2400" b="1" u="sng" dirty="0" smtClean="0"/>
              <a:t>Crowding Out Short Run Effect</a:t>
            </a:r>
          </a:p>
          <a:p>
            <a:pPr marL="342900" indent="-342900">
              <a:buFont typeface="Wingdings" panose="05000000000000000000" pitchFamily="2" charset="2"/>
              <a:buChar char="v"/>
            </a:pPr>
            <a:r>
              <a:rPr lang="en-AU" sz="2400" dirty="0" smtClean="0"/>
              <a:t>Crowding out leads to less private investment spending (</a:t>
            </a:r>
            <a:r>
              <a:rPr lang="en-AU" sz="2400" dirty="0"/>
              <a:t>↓C </a:t>
            </a:r>
            <a:r>
              <a:rPr lang="en-AU" sz="2400" dirty="0" smtClean="0"/>
              <a:t>↓I)</a:t>
            </a:r>
          </a:p>
          <a:p>
            <a:pPr marL="342900" indent="-342900">
              <a:buFont typeface="Wingdings" panose="05000000000000000000" pitchFamily="2" charset="2"/>
              <a:buChar char="v"/>
            </a:pPr>
            <a:r>
              <a:rPr lang="en-AU" sz="2400" dirty="0" smtClean="0"/>
              <a:t>While </a:t>
            </a:r>
            <a:r>
              <a:rPr lang="en-AU" sz="2400" dirty="0"/>
              <a:t>G will increase, there will be a reduction in I which will counteract the increase in AD. </a:t>
            </a:r>
          </a:p>
          <a:p>
            <a:pPr marL="342900" indent="-342900">
              <a:buFont typeface="Wingdings" panose="05000000000000000000" pitchFamily="2" charset="2"/>
              <a:buChar char="v"/>
            </a:pPr>
            <a:r>
              <a:rPr lang="en-AU" sz="2400" dirty="0"/>
              <a:t>This will cause AD</a:t>
            </a:r>
            <a:r>
              <a:rPr lang="en-AU" sz="2400" baseline="-25000" dirty="0"/>
              <a:t>2</a:t>
            </a:r>
            <a:r>
              <a:rPr lang="en-AU" sz="2400" dirty="0"/>
              <a:t> rather than </a:t>
            </a:r>
            <a:r>
              <a:rPr lang="en-AU" sz="2400" dirty="0" smtClean="0"/>
              <a:t>AD</a:t>
            </a:r>
            <a:r>
              <a:rPr lang="en-AU" sz="2400" baseline="-25000" dirty="0" smtClean="0"/>
              <a:t>1</a:t>
            </a:r>
            <a:endParaRPr lang="en-AU" sz="2400" dirty="0"/>
          </a:p>
        </p:txBody>
      </p:sp>
      <p:sp>
        <p:nvSpPr>
          <p:cNvPr id="3" name="TextBox 2"/>
          <p:cNvSpPr txBox="1"/>
          <p:nvPr/>
        </p:nvSpPr>
        <p:spPr>
          <a:xfrm>
            <a:off x="6391175" y="192505"/>
            <a:ext cx="4937760" cy="1200329"/>
          </a:xfrm>
          <a:prstGeom prst="rect">
            <a:avLst/>
          </a:prstGeom>
          <a:solidFill>
            <a:schemeClr val="accent4">
              <a:lumMod val="20000"/>
              <a:lumOff val="80000"/>
            </a:schemeClr>
          </a:solidFill>
        </p:spPr>
        <p:txBody>
          <a:bodyPr wrap="square" rtlCol="0">
            <a:spAutoFit/>
          </a:bodyPr>
          <a:lstStyle/>
          <a:p>
            <a:r>
              <a:rPr lang="en-US" b="1" u="sng" dirty="0" smtClean="0"/>
              <a:t>Effect of Expansionary FP </a:t>
            </a:r>
          </a:p>
          <a:p>
            <a:r>
              <a:rPr lang="en-US" dirty="0" smtClean="0"/>
              <a:t>(</a:t>
            </a:r>
            <a:r>
              <a:rPr lang="en-AU" dirty="0" smtClean="0"/>
              <a:t>↓taxes, ↑</a:t>
            </a:r>
            <a:r>
              <a:rPr lang="en-AU" dirty="0" err="1" smtClean="0"/>
              <a:t>gov</a:t>
            </a:r>
            <a:r>
              <a:rPr lang="en-AU" dirty="0" smtClean="0"/>
              <a:t> spending, ↑</a:t>
            </a:r>
            <a:r>
              <a:rPr lang="en-AU" dirty="0" err="1" smtClean="0"/>
              <a:t>gov</a:t>
            </a:r>
            <a:r>
              <a:rPr lang="en-AU" dirty="0" smtClean="0"/>
              <a:t> transfers)</a:t>
            </a:r>
          </a:p>
          <a:p>
            <a:pPr marL="285750" indent="-285750">
              <a:buFont typeface="Arial" panose="020B0604020202020204" pitchFamily="34" charset="0"/>
              <a:buChar char="•"/>
            </a:pPr>
            <a:r>
              <a:rPr lang="en-US" dirty="0" smtClean="0"/>
              <a:t>Increases AD from AD to AD</a:t>
            </a:r>
            <a:r>
              <a:rPr lang="en-US" baseline="-25000" dirty="0" smtClean="0"/>
              <a:t>1</a:t>
            </a:r>
          </a:p>
          <a:p>
            <a:endParaRPr lang="en-US" dirty="0"/>
          </a:p>
        </p:txBody>
      </p:sp>
      <p:sp>
        <p:nvSpPr>
          <p:cNvPr id="4" name="TextBox 3"/>
          <p:cNvSpPr txBox="1"/>
          <p:nvPr/>
        </p:nvSpPr>
        <p:spPr>
          <a:xfrm>
            <a:off x="7421078" y="5515276"/>
            <a:ext cx="4177364" cy="923330"/>
          </a:xfrm>
          <a:prstGeom prst="rect">
            <a:avLst/>
          </a:prstGeom>
          <a:solidFill>
            <a:srgbClr val="FFFF00"/>
          </a:solidFill>
        </p:spPr>
        <p:txBody>
          <a:bodyPr wrap="square" rtlCol="0">
            <a:spAutoFit/>
          </a:bodyPr>
          <a:lstStyle/>
          <a:p>
            <a:r>
              <a:rPr lang="en-US" dirty="0" smtClean="0">
                <a:solidFill>
                  <a:srgbClr val="FF0000"/>
                </a:solidFill>
              </a:rPr>
              <a:t>Summary</a:t>
            </a:r>
          </a:p>
          <a:p>
            <a:r>
              <a:rPr lang="en-US" dirty="0" smtClean="0">
                <a:solidFill>
                  <a:srgbClr val="FF0000"/>
                </a:solidFill>
              </a:rPr>
              <a:t>Expansionary FP shifts AD to AD</a:t>
            </a:r>
            <a:r>
              <a:rPr lang="en-US" baseline="-25000" dirty="0" smtClean="0">
                <a:solidFill>
                  <a:srgbClr val="FF0000"/>
                </a:solidFill>
              </a:rPr>
              <a:t>1 </a:t>
            </a:r>
            <a:r>
              <a:rPr lang="en-US" dirty="0" smtClean="0">
                <a:solidFill>
                  <a:srgbClr val="FF0000"/>
                </a:solidFill>
              </a:rPr>
              <a:t>but the effect of crowding out decreases it to AD</a:t>
            </a:r>
            <a:r>
              <a:rPr lang="en-US" baseline="-25000" dirty="0" smtClean="0">
                <a:solidFill>
                  <a:srgbClr val="FF0000"/>
                </a:solidFill>
              </a:rPr>
              <a:t>2.</a:t>
            </a:r>
            <a:r>
              <a:rPr lang="en-US" dirty="0" smtClean="0">
                <a:solidFill>
                  <a:srgbClr val="FF0000"/>
                </a:solidFill>
              </a:rPr>
              <a:t> </a:t>
            </a:r>
            <a:endParaRPr lang="en-US" dirty="0">
              <a:solidFill>
                <a:srgbClr val="FF0000"/>
              </a:solidFill>
            </a:endParaRPr>
          </a:p>
        </p:txBody>
      </p:sp>
      <p:sp>
        <p:nvSpPr>
          <p:cNvPr id="5" name="Right Arrow 4"/>
          <p:cNvSpPr/>
          <p:nvPr/>
        </p:nvSpPr>
        <p:spPr>
          <a:xfrm rot="18640548">
            <a:off x="1987722" y="2348027"/>
            <a:ext cx="770549" cy="2379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7896402">
            <a:off x="2716130" y="2406721"/>
            <a:ext cx="193022" cy="915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97108" y="2008152"/>
            <a:ext cx="1469122" cy="430887"/>
          </a:xfrm>
          <a:prstGeom prst="rect">
            <a:avLst/>
          </a:prstGeom>
          <a:noFill/>
        </p:spPr>
        <p:txBody>
          <a:bodyPr wrap="square" rtlCol="0">
            <a:spAutoFit/>
          </a:bodyPr>
          <a:lstStyle/>
          <a:p>
            <a:r>
              <a:rPr lang="en-US" sz="1050" dirty="0" smtClean="0"/>
              <a:t>Expansionary effect with no crowding out</a:t>
            </a:r>
            <a:endParaRPr lang="en-US" sz="1050" dirty="0"/>
          </a:p>
        </p:txBody>
      </p:sp>
      <p:sp>
        <p:nvSpPr>
          <p:cNvPr id="10" name="TextBox 9"/>
          <p:cNvSpPr txBox="1"/>
          <p:nvPr/>
        </p:nvSpPr>
        <p:spPr>
          <a:xfrm>
            <a:off x="2487097" y="2510912"/>
            <a:ext cx="756617" cy="415498"/>
          </a:xfrm>
          <a:prstGeom prst="rect">
            <a:avLst/>
          </a:prstGeom>
          <a:noFill/>
        </p:spPr>
        <p:txBody>
          <a:bodyPr wrap="square" rtlCol="0">
            <a:spAutoFit/>
          </a:bodyPr>
          <a:lstStyle/>
          <a:p>
            <a:r>
              <a:rPr lang="en-US" sz="1050" dirty="0" smtClean="0"/>
              <a:t>Crowding out effect</a:t>
            </a:r>
            <a:endParaRPr lang="en-US" sz="1050" dirty="0"/>
          </a:p>
        </p:txBody>
      </p:sp>
    </p:spTree>
    <p:extLst>
      <p:ext uri="{BB962C8B-B14F-4D97-AF65-F5344CB8AC3E}">
        <p14:creationId xmlns:p14="http://schemas.microsoft.com/office/powerpoint/2010/main" val="165402033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Long Term Effect of Crowding Out</a:t>
            </a:r>
            <a:endParaRPr lang="en-AU" dirty="0"/>
          </a:p>
        </p:txBody>
      </p:sp>
      <p:sp>
        <p:nvSpPr>
          <p:cNvPr id="3" name="Content Placeholder 2"/>
          <p:cNvSpPr>
            <a:spLocks noGrp="1"/>
          </p:cNvSpPr>
          <p:nvPr>
            <p:ph idx="1"/>
          </p:nvPr>
        </p:nvSpPr>
        <p:spPr>
          <a:xfrm>
            <a:off x="385813" y="1690688"/>
            <a:ext cx="5293093" cy="4351338"/>
          </a:xfrm>
        </p:spPr>
        <p:txBody>
          <a:bodyPr>
            <a:normAutofit fontScale="92500" lnSpcReduction="20000"/>
          </a:bodyPr>
          <a:lstStyle/>
          <a:p>
            <a:pPr marL="0" indent="0">
              <a:buNone/>
            </a:pPr>
            <a:r>
              <a:rPr lang="en-AU" dirty="0" smtClean="0"/>
              <a:t>Long Term Effects</a:t>
            </a:r>
          </a:p>
          <a:p>
            <a:r>
              <a:rPr lang="en-AU" dirty="0"/>
              <a:t>The increase in deficit spending leads to an increase in the Real Interest Rate, which leads to a </a:t>
            </a:r>
            <a:r>
              <a:rPr lang="en-AU" dirty="0">
                <a:solidFill>
                  <a:srgbClr val="00B0F0"/>
                </a:solidFill>
              </a:rPr>
              <a:t>decrease in </a:t>
            </a:r>
            <a:r>
              <a:rPr lang="en-AU" dirty="0" smtClean="0">
                <a:solidFill>
                  <a:srgbClr val="00B0F0"/>
                </a:solidFill>
              </a:rPr>
              <a:t>private investment </a:t>
            </a:r>
            <a:r>
              <a:rPr lang="en-AU" dirty="0">
                <a:solidFill>
                  <a:srgbClr val="00B0F0"/>
                </a:solidFill>
              </a:rPr>
              <a:t>spending</a:t>
            </a:r>
          </a:p>
          <a:p>
            <a:r>
              <a:rPr lang="en-AU" dirty="0" smtClean="0"/>
              <a:t>A decrease in investment causes the </a:t>
            </a:r>
            <a:r>
              <a:rPr lang="en-AU" dirty="0" smtClean="0">
                <a:solidFill>
                  <a:srgbClr val="00B0F0"/>
                </a:solidFill>
              </a:rPr>
              <a:t>economic growth rate to slow</a:t>
            </a:r>
            <a:r>
              <a:rPr lang="en-AU" dirty="0" smtClean="0"/>
              <a:t>, because </a:t>
            </a:r>
            <a:r>
              <a:rPr lang="en-AU" dirty="0" smtClean="0">
                <a:solidFill>
                  <a:srgbClr val="00B0F0"/>
                </a:solidFill>
              </a:rPr>
              <a:t>fewer capital goods </a:t>
            </a:r>
            <a:r>
              <a:rPr lang="en-AU" dirty="0" smtClean="0"/>
              <a:t>are being produced relative to the economy's productive capacity.</a:t>
            </a:r>
          </a:p>
          <a:p>
            <a:r>
              <a:rPr lang="en-AU" dirty="0" smtClean="0"/>
              <a:t>This can be represented by the LRAS not shifting to the right as much.</a:t>
            </a:r>
          </a:p>
        </p:txBody>
      </p:sp>
      <p:pic>
        <p:nvPicPr>
          <p:cNvPr id="5" name="Picture 4"/>
          <p:cNvPicPr>
            <a:picLocks noChangeAspect="1"/>
          </p:cNvPicPr>
          <p:nvPr/>
        </p:nvPicPr>
        <p:blipFill>
          <a:blip r:embed="rId2"/>
          <a:stretch>
            <a:fillRect/>
          </a:stretch>
        </p:blipFill>
        <p:spPr>
          <a:xfrm>
            <a:off x="5788412" y="1690688"/>
            <a:ext cx="5659207" cy="4351338"/>
          </a:xfrm>
          <a:prstGeom prst="rect">
            <a:avLst/>
          </a:prstGeom>
        </p:spPr>
      </p:pic>
      <p:sp>
        <p:nvSpPr>
          <p:cNvPr id="6" name="Right Arrow 5"/>
          <p:cNvSpPr/>
          <p:nvPr/>
        </p:nvSpPr>
        <p:spPr>
          <a:xfrm>
            <a:off x="8777439" y="2425033"/>
            <a:ext cx="1310638" cy="7996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ight Arrow 6"/>
          <p:cNvSpPr/>
          <p:nvPr/>
        </p:nvSpPr>
        <p:spPr>
          <a:xfrm>
            <a:off x="8718886" y="3385094"/>
            <a:ext cx="829376" cy="10040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p:cNvSpPr txBox="1"/>
          <p:nvPr/>
        </p:nvSpPr>
        <p:spPr>
          <a:xfrm>
            <a:off x="8718886" y="3504355"/>
            <a:ext cx="713872" cy="769441"/>
          </a:xfrm>
          <a:prstGeom prst="rect">
            <a:avLst/>
          </a:prstGeom>
          <a:noFill/>
        </p:spPr>
        <p:txBody>
          <a:bodyPr wrap="square" rtlCol="0">
            <a:spAutoFit/>
          </a:bodyPr>
          <a:lstStyle/>
          <a:p>
            <a:r>
              <a:rPr lang="en-AU" sz="1100" dirty="0" smtClean="0"/>
              <a:t>Growth after crowding out</a:t>
            </a:r>
            <a:endParaRPr lang="en-AU" sz="1100" dirty="0"/>
          </a:p>
        </p:txBody>
      </p:sp>
      <p:sp>
        <p:nvSpPr>
          <p:cNvPr id="9" name="TextBox 8"/>
          <p:cNvSpPr txBox="1"/>
          <p:nvPr/>
        </p:nvSpPr>
        <p:spPr>
          <a:xfrm>
            <a:off x="8864483" y="2615985"/>
            <a:ext cx="882313" cy="608704"/>
          </a:xfrm>
          <a:prstGeom prst="rect">
            <a:avLst/>
          </a:prstGeom>
          <a:noFill/>
        </p:spPr>
        <p:txBody>
          <a:bodyPr wrap="square" rtlCol="0">
            <a:spAutoFit/>
          </a:bodyPr>
          <a:lstStyle/>
          <a:p>
            <a:r>
              <a:rPr lang="en-AU" sz="1100" dirty="0" smtClean="0"/>
              <a:t>Growth (no crowding out)</a:t>
            </a:r>
            <a:endParaRPr lang="en-AU" sz="1100" dirty="0"/>
          </a:p>
        </p:txBody>
      </p:sp>
      <p:sp>
        <p:nvSpPr>
          <p:cNvPr id="10" name="TextBox 9"/>
          <p:cNvSpPr txBox="1"/>
          <p:nvPr/>
        </p:nvSpPr>
        <p:spPr>
          <a:xfrm>
            <a:off x="8973942" y="1643695"/>
            <a:ext cx="1617845" cy="369332"/>
          </a:xfrm>
          <a:prstGeom prst="rect">
            <a:avLst/>
          </a:prstGeom>
          <a:noFill/>
        </p:spPr>
        <p:txBody>
          <a:bodyPr wrap="square" rtlCol="0">
            <a:spAutoFit/>
          </a:bodyPr>
          <a:lstStyle/>
          <a:p>
            <a:r>
              <a:rPr lang="en-AU" dirty="0" err="1" smtClean="0">
                <a:solidFill>
                  <a:srgbClr val="0070C0"/>
                </a:solidFill>
              </a:rPr>
              <a:t>LRAS</a:t>
            </a:r>
            <a:r>
              <a:rPr lang="en-AU" baseline="-25000" dirty="0" err="1" smtClean="0">
                <a:solidFill>
                  <a:srgbClr val="0070C0"/>
                </a:solidFill>
              </a:rPr>
              <a:t>crowding</a:t>
            </a:r>
            <a:r>
              <a:rPr lang="en-AU" baseline="-25000" dirty="0" smtClean="0">
                <a:solidFill>
                  <a:srgbClr val="0070C0"/>
                </a:solidFill>
              </a:rPr>
              <a:t> out</a:t>
            </a:r>
            <a:endParaRPr lang="en-AU" dirty="0">
              <a:solidFill>
                <a:srgbClr val="0070C0"/>
              </a:solidFill>
            </a:endParaRPr>
          </a:p>
        </p:txBody>
      </p:sp>
      <p:sp>
        <p:nvSpPr>
          <p:cNvPr id="11" name="TextBox 10"/>
          <p:cNvSpPr txBox="1"/>
          <p:nvPr/>
        </p:nvSpPr>
        <p:spPr>
          <a:xfrm>
            <a:off x="10029525" y="1936440"/>
            <a:ext cx="1617845" cy="369332"/>
          </a:xfrm>
          <a:prstGeom prst="rect">
            <a:avLst/>
          </a:prstGeom>
          <a:noFill/>
        </p:spPr>
        <p:txBody>
          <a:bodyPr wrap="square" rtlCol="0">
            <a:spAutoFit/>
          </a:bodyPr>
          <a:lstStyle/>
          <a:p>
            <a:r>
              <a:rPr lang="en-AU" dirty="0" err="1" smtClean="0">
                <a:solidFill>
                  <a:srgbClr val="00B050"/>
                </a:solidFill>
              </a:rPr>
              <a:t>LRAS</a:t>
            </a:r>
            <a:r>
              <a:rPr lang="en-AU" baseline="-25000" dirty="0" err="1" smtClean="0">
                <a:solidFill>
                  <a:srgbClr val="00B050"/>
                </a:solidFill>
              </a:rPr>
              <a:t>no</a:t>
            </a:r>
            <a:r>
              <a:rPr lang="en-AU" dirty="0">
                <a:solidFill>
                  <a:srgbClr val="00B050"/>
                </a:solidFill>
              </a:rPr>
              <a:t> </a:t>
            </a:r>
            <a:r>
              <a:rPr lang="en-AU" baseline="-25000" dirty="0" smtClean="0">
                <a:solidFill>
                  <a:srgbClr val="00B050"/>
                </a:solidFill>
              </a:rPr>
              <a:t>crowding</a:t>
            </a:r>
            <a:endParaRPr lang="en-AU" dirty="0">
              <a:solidFill>
                <a:srgbClr val="00B050"/>
              </a:solidFill>
            </a:endParaRPr>
          </a:p>
        </p:txBody>
      </p:sp>
      <p:sp>
        <p:nvSpPr>
          <p:cNvPr id="12" name="TextBox 11"/>
          <p:cNvSpPr txBox="1"/>
          <p:nvPr/>
        </p:nvSpPr>
        <p:spPr>
          <a:xfrm>
            <a:off x="9211377" y="5707781"/>
            <a:ext cx="2531444" cy="923330"/>
          </a:xfrm>
          <a:prstGeom prst="rect">
            <a:avLst/>
          </a:prstGeom>
          <a:noFill/>
        </p:spPr>
        <p:txBody>
          <a:bodyPr wrap="square" rtlCol="0">
            <a:spAutoFit/>
          </a:bodyPr>
          <a:lstStyle/>
          <a:p>
            <a:r>
              <a:rPr lang="en-AU" dirty="0" smtClean="0"/>
              <a:t>Less capital goods will lead to lower growth rates. </a:t>
            </a:r>
            <a:endParaRPr lang="en-AU" dirty="0"/>
          </a:p>
        </p:txBody>
      </p:sp>
      <p:sp>
        <p:nvSpPr>
          <p:cNvPr id="13" name="TextBox 12"/>
          <p:cNvSpPr txBox="1"/>
          <p:nvPr/>
        </p:nvSpPr>
        <p:spPr>
          <a:xfrm>
            <a:off x="8763803" y="334827"/>
            <a:ext cx="2531444" cy="1200329"/>
          </a:xfrm>
          <a:prstGeom prst="rect">
            <a:avLst/>
          </a:prstGeom>
          <a:noFill/>
        </p:spPr>
        <p:txBody>
          <a:bodyPr wrap="square" rtlCol="0">
            <a:spAutoFit/>
          </a:bodyPr>
          <a:lstStyle/>
          <a:p>
            <a:r>
              <a:rPr lang="en-AU" dirty="0" smtClean="0"/>
              <a:t>Note: This does not mean growth will be negative, just increasing at a decreasing rate.</a:t>
            </a:r>
            <a:endParaRPr lang="en-AU" dirty="0"/>
          </a:p>
        </p:txBody>
      </p:sp>
    </p:spTree>
    <p:extLst>
      <p:ext uri="{BB962C8B-B14F-4D97-AF65-F5344CB8AC3E}">
        <p14:creationId xmlns:p14="http://schemas.microsoft.com/office/powerpoint/2010/main" val="28694816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What is the short run effect of expansionary FP which also has a crowding out effect?</a:t>
            </a:r>
          </a:p>
          <a:p>
            <a:r>
              <a:rPr lang="en-US" dirty="0" smtClean="0">
                <a:solidFill>
                  <a:srgbClr val="0070C0"/>
                </a:solidFill>
              </a:rPr>
              <a:t>The AD will increase, but the ‘crowding out’ will cause a slight decrease in AD which will partially cancel out the increase.</a:t>
            </a:r>
          </a:p>
          <a:p>
            <a:r>
              <a:rPr lang="en-US" dirty="0"/>
              <a:t>What is the </a:t>
            </a:r>
            <a:r>
              <a:rPr lang="en-US" dirty="0" smtClean="0"/>
              <a:t>long </a:t>
            </a:r>
            <a:r>
              <a:rPr lang="en-US" dirty="0"/>
              <a:t>run effect of expansionary FP which also has a crowding out effect</a:t>
            </a:r>
            <a:r>
              <a:rPr lang="en-US" dirty="0" smtClean="0"/>
              <a:t>?</a:t>
            </a:r>
          </a:p>
          <a:p>
            <a:r>
              <a:rPr lang="en-US" dirty="0" smtClean="0">
                <a:solidFill>
                  <a:srgbClr val="0070C0"/>
                </a:solidFill>
              </a:rPr>
              <a:t>Because of the decrease in private borrowing -&gt; less investment -&gt; fewer capital goods/less improved technology in future periods.</a:t>
            </a:r>
          </a:p>
          <a:p>
            <a:pPr lvl="1"/>
            <a:r>
              <a:rPr lang="en-US" dirty="0" smtClean="0">
                <a:solidFill>
                  <a:srgbClr val="0070C0"/>
                </a:solidFill>
              </a:rPr>
              <a:t>Therefore, lower economic growth.</a:t>
            </a:r>
          </a:p>
          <a:p>
            <a:pPr lvl="1"/>
            <a:r>
              <a:rPr lang="en-US" dirty="0" smtClean="0">
                <a:solidFill>
                  <a:srgbClr val="0070C0"/>
                </a:solidFill>
              </a:rPr>
              <a:t>LRAS will not shift to the right as much.</a:t>
            </a:r>
            <a:endParaRPr lang="en-US" dirty="0">
              <a:solidFill>
                <a:srgbClr val="0070C0"/>
              </a:solidFill>
            </a:endParaRPr>
          </a:p>
          <a:p>
            <a:endParaRPr lang="en-US" dirty="0"/>
          </a:p>
        </p:txBody>
      </p:sp>
    </p:spTree>
    <p:extLst>
      <p:ext uri="{BB962C8B-B14F-4D97-AF65-F5344CB8AC3E}">
        <p14:creationId xmlns:p14="http://schemas.microsoft.com/office/powerpoint/2010/main" val="157866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Crowding Out Summarized</a:t>
            </a:r>
            <a:endParaRPr lang="en-US" dirty="0"/>
          </a:p>
        </p:txBody>
      </p:sp>
      <p:sp>
        <p:nvSpPr>
          <p:cNvPr id="3" name="Content Placeholder 2"/>
          <p:cNvSpPr>
            <a:spLocks noGrp="1"/>
          </p:cNvSpPr>
          <p:nvPr>
            <p:ph idx="1"/>
          </p:nvPr>
        </p:nvSpPr>
        <p:spPr>
          <a:xfrm>
            <a:off x="385011" y="1597794"/>
            <a:ext cx="11132912" cy="4579169"/>
          </a:xfrm>
        </p:spPr>
        <p:txBody>
          <a:bodyPr/>
          <a:lstStyle/>
          <a:p>
            <a:pPr marL="0" indent="0">
              <a:buNone/>
            </a:pPr>
            <a:r>
              <a:rPr lang="en-US" dirty="0" smtClean="0"/>
              <a:t>Expansionary FP→↑G↓T→↑Budget Deficit→↑Government borrowing</a:t>
            </a:r>
          </a:p>
          <a:p>
            <a:pPr marL="0" indent="0">
              <a:buNone/>
            </a:pPr>
            <a:r>
              <a:rPr lang="en-US" dirty="0" smtClean="0"/>
              <a:t>→↑D</a:t>
            </a:r>
            <a:r>
              <a:rPr lang="en-US" baseline="-25000" dirty="0" smtClean="0"/>
              <a:t>LF</a:t>
            </a:r>
            <a:r>
              <a:rPr lang="en-US" dirty="0" smtClean="0"/>
              <a:t>→↑Real Interest Rate→↓Private Borrowing→↓Investment</a:t>
            </a:r>
          </a:p>
          <a:p>
            <a:pPr marL="0" indent="0">
              <a:buNone/>
            </a:pPr>
            <a:r>
              <a:rPr lang="en-US" dirty="0"/>
              <a:t>SR: </a:t>
            </a:r>
            <a:r>
              <a:rPr lang="en-US" dirty="0" smtClean="0"/>
              <a:t>↓</a:t>
            </a:r>
            <a:r>
              <a:rPr lang="en-US" dirty="0"/>
              <a:t>Investment </a:t>
            </a:r>
            <a:r>
              <a:rPr lang="en-US" dirty="0" smtClean="0"/>
              <a:t>→↓AD (but overall still increase AD)</a:t>
            </a:r>
          </a:p>
          <a:p>
            <a:pPr marL="0" indent="0">
              <a:buNone/>
            </a:pPr>
            <a:r>
              <a:rPr lang="en-US" dirty="0" smtClean="0"/>
              <a:t>LR: </a:t>
            </a:r>
            <a:r>
              <a:rPr lang="en-US" dirty="0"/>
              <a:t>↓Investment </a:t>
            </a:r>
            <a:r>
              <a:rPr lang="en-US" dirty="0" smtClean="0"/>
              <a:t>→↓Capital Formation, Technology Advances, Human capital improvements→↓Productivity Growth→↓Economic </a:t>
            </a:r>
            <a:r>
              <a:rPr lang="en-US" dirty="0"/>
              <a:t>Growth (</a:t>
            </a:r>
            <a:r>
              <a:rPr lang="en-US" dirty="0" smtClean="0"/>
              <a:t>↓growth of the LRAS)</a:t>
            </a:r>
            <a:endParaRPr lang="en-US" dirty="0"/>
          </a:p>
        </p:txBody>
      </p:sp>
      <p:sp>
        <p:nvSpPr>
          <p:cNvPr id="4" name="TextBox 3"/>
          <p:cNvSpPr txBox="1"/>
          <p:nvPr/>
        </p:nvSpPr>
        <p:spPr>
          <a:xfrm>
            <a:off x="646065" y="4662907"/>
            <a:ext cx="6138881" cy="1815882"/>
          </a:xfrm>
          <a:prstGeom prst="rect">
            <a:avLst/>
          </a:prstGeom>
          <a:solidFill>
            <a:schemeClr val="accent4">
              <a:lumMod val="20000"/>
              <a:lumOff val="80000"/>
            </a:schemeClr>
          </a:solidFill>
        </p:spPr>
        <p:txBody>
          <a:bodyPr wrap="square" rtlCol="0">
            <a:spAutoFit/>
          </a:bodyPr>
          <a:lstStyle/>
          <a:p>
            <a:r>
              <a:rPr lang="en-US" sz="2800" b="1" dirty="0" smtClean="0"/>
              <a:t>Crowding Out Definition: </a:t>
            </a:r>
            <a:r>
              <a:rPr lang="en-US" sz="2800" i="1" dirty="0" smtClean="0"/>
              <a:t>“The reduction in private investment spending that is a side effect of government spending financed by government borrowing.”</a:t>
            </a:r>
            <a:endParaRPr lang="en-US" sz="2800" i="1" dirty="0"/>
          </a:p>
        </p:txBody>
      </p:sp>
      <p:sp>
        <p:nvSpPr>
          <p:cNvPr id="5" name="Down Arrow 4"/>
          <p:cNvSpPr/>
          <p:nvPr/>
        </p:nvSpPr>
        <p:spPr>
          <a:xfrm rot="10800000">
            <a:off x="7200900" y="4106008"/>
            <a:ext cx="518745" cy="9454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825154" y="4176346"/>
            <a:ext cx="1907931" cy="923330"/>
          </a:xfrm>
          <a:prstGeom prst="rect">
            <a:avLst/>
          </a:prstGeom>
          <a:noFill/>
        </p:spPr>
        <p:txBody>
          <a:bodyPr wrap="square" rtlCol="0">
            <a:spAutoFit/>
          </a:bodyPr>
          <a:lstStyle/>
          <a:p>
            <a:r>
              <a:rPr lang="en-US" dirty="0" smtClean="0"/>
              <a:t>Government </a:t>
            </a:r>
          </a:p>
          <a:p>
            <a:r>
              <a:rPr lang="en-US" dirty="0" smtClean="0"/>
              <a:t>Expenditure and borrowing</a:t>
            </a:r>
            <a:endParaRPr lang="en-US" dirty="0"/>
          </a:p>
        </p:txBody>
      </p:sp>
      <p:sp>
        <p:nvSpPr>
          <p:cNvPr id="7" name="Down Arrow 6"/>
          <p:cNvSpPr/>
          <p:nvPr/>
        </p:nvSpPr>
        <p:spPr>
          <a:xfrm rot="18275266">
            <a:off x="9227258" y="4818834"/>
            <a:ext cx="283433" cy="94544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9849506" y="5203853"/>
            <a:ext cx="518745" cy="9454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399834" y="5203853"/>
            <a:ext cx="1907931" cy="646331"/>
          </a:xfrm>
          <a:prstGeom prst="rect">
            <a:avLst/>
          </a:prstGeom>
          <a:noFill/>
        </p:spPr>
        <p:txBody>
          <a:bodyPr wrap="square" rtlCol="0">
            <a:spAutoFit/>
          </a:bodyPr>
          <a:lstStyle/>
          <a:p>
            <a:r>
              <a:rPr lang="en-US" dirty="0" smtClean="0"/>
              <a:t>Private Investment</a:t>
            </a:r>
          </a:p>
        </p:txBody>
      </p:sp>
    </p:spTree>
    <p:extLst>
      <p:ext uri="{BB962C8B-B14F-4D97-AF65-F5344CB8AC3E}">
        <p14:creationId xmlns:p14="http://schemas.microsoft.com/office/powerpoint/2010/main" val="3254355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640" y="101871"/>
            <a:ext cx="10515600" cy="1325563"/>
          </a:xfrm>
        </p:spPr>
        <p:txBody>
          <a:bodyPr/>
          <a:lstStyle/>
          <a:p>
            <a:r>
              <a:rPr lang="en-AU" dirty="0" smtClean="0"/>
              <a:t>Crowding Out Summary</a:t>
            </a:r>
            <a:endParaRPr lang="en-AU" dirty="0"/>
          </a:p>
        </p:txBody>
      </p:sp>
      <p:sp>
        <p:nvSpPr>
          <p:cNvPr id="3" name="Content Placeholder 2"/>
          <p:cNvSpPr>
            <a:spLocks noGrp="1"/>
          </p:cNvSpPr>
          <p:nvPr>
            <p:ph idx="1"/>
          </p:nvPr>
        </p:nvSpPr>
        <p:spPr>
          <a:xfrm>
            <a:off x="327352" y="1517433"/>
            <a:ext cx="5139088" cy="4351338"/>
          </a:xfrm>
        </p:spPr>
        <p:txBody>
          <a:bodyPr>
            <a:normAutofit fontScale="77500" lnSpcReduction="20000"/>
          </a:bodyPr>
          <a:lstStyle/>
          <a:p>
            <a:r>
              <a:rPr lang="en-AU" dirty="0" smtClean="0"/>
              <a:t>The governments increase in </a:t>
            </a:r>
            <a:r>
              <a:rPr lang="en-AU" dirty="0" smtClean="0">
                <a:solidFill>
                  <a:srgbClr val="00B050"/>
                </a:solidFill>
              </a:rPr>
              <a:t>deficit spending</a:t>
            </a:r>
            <a:r>
              <a:rPr lang="en-AU" dirty="0" smtClean="0"/>
              <a:t>, </a:t>
            </a:r>
            <a:r>
              <a:rPr lang="en-AU" dirty="0" smtClean="0">
                <a:solidFill>
                  <a:srgbClr val="00B050"/>
                </a:solidFill>
              </a:rPr>
              <a:t>due to expansionary fiscal policy</a:t>
            </a:r>
            <a:r>
              <a:rPr lang="en-AU" dirty="0" smtClean="0"/>
              <a:t>, causes </a:t>
            </a:r>
            <a:r>
              <a:rPr lang="en-AU" dirty="0" smtClean="0">
                <a:solidFill>
                  <a:srgbClr val="00B050"/>
                </a:solidFill>
              </a:rPr>
              <a:t>real interest rates to increase </a:t>
            </a:r>
            <a:r>
              <a:rPr lang="en-AU" dirty="0" smtClean="0"/>
              <a:t>in the loanable funds market.</a:t>
            </a:r>
          </a:p>
          <a:p>
            <a:r>
              <a:rPr lang="en-AU" dirty="0" smtClean="0"/>
              <a:t>The higher interest rate </a:t>
            </a:r>
            <a:r>
              <a:rPr lang="en-AU" dirty="0" smtClean="0">
                <a:solidFill>
                  <a:srgbClr val="00B0F0"/>
                </a:solidFill>
              </a:rPr>
              <a:t>leads to less private borrowing</a:t>
            </a:r>
            <a:r>
              <a:rPr lang="en-AU" dirty="0" smtClean="0"/>
              <a:t> because these individuals have been ‘</a:t>
            </a:r>
            <a:r>
              <a:rPr lang="en-AU" dirty="0" smtClean="0">
                <a:solidFill>
                  <a:srgbClr val="00B0F0"/>
                </a:solidFill>
              </a:rPr>
              <a:t>crowded out</a:t>
            </a:r>
            <a:r>
              <a:rPr lang="en-AU" dirty="0" smtClean="0"/>
              <a:t>’ by the government and the resulting higher interest rate.</a:t>
            </a:r>
          </a:p>
          <a:p>
            <a:pPr lvl="1"/>
            <a:r>
              <a:rPr lang="en-AU" dirty="0" smtClean="0"/>
              <a:t>The lower private investment leads to </a:t>
            </a:r>
            <a:r>
              <a:rPr lang="en-AU" dirty="0" smtClean="0">
                <a:solidFill>
                  <a:srgbClr val="00B0F0"/>
                </a:solidFill>
              </a:rPr>
              <a:t>less creation of capital stock </a:t>
            </a:r>
            <a:r>
              <a:rPr lang="en-AU" dirty="0" smtClean="0"/>
              <a:t>(and also technology improvements from research and development) which results in </a:t>
            </a:r>
            <a:r>
              <a:rPr lang="en-AU" dirty="0" smtClean="0">
                <a:solidFill>
                  <a:srgbClr val="00B0F0"/>
                </a:solidFill>
              </a:rPr>
              <a:t>less economic growth</a:t>
            </a:r>
            <a:r>
              <a:rPr lang="en-AU" dirty="0" smtClean="0"/>
              <a:t>.</a:t>
            </a:r>
          </a:p>
          <a:p>
            <a:pPr lvl="1"/>
            <a:r>
              <a:rPr lang="en-AU" dirty="0" smtClean="0"/>
              <a:t>(Note: The growth may still be positive, but less positive)</a:t>
            </a:r>
            <a:endParaRPr lang="en-AU" dirty="0"/>
          </a:p>
        </p:txBody>
      </p:sp>
      <p:pic>
        <p:nvPicPr>
          <p:cNvPr id="4" name="Picture 3"/>
          <p:cNvPicPr>
            <a:picLocks noChangeAspect="1"/>
          </p:cNvPicPr>
          <p:nvPr/>
        </p:nvPicPr>
        <p:blipFill>
          <a:blip r:embed="rId2"/>
          <a:stretch>
            <a:fillRect/>
          </a:stretch>
        </p:blipFill>
        <p:spPr>
          <a:xfrm>
            <a:off x="6311632" y="256150"/>
            <a:ext cx="4613042" cy="3610207"/>
          </a:xfrm>
          <a:prstGeom prst="rect">
            <a:avLst/>
          </a:prstGeom>
        </p:spPr>
      </p:pic>
      <p:pic>
        <p:nvPicPr>
          <p:cNvPr id="5" name="Picture 4"/>
          <p:cNvPicPr>
            <a:picLocks noChangeAspect="1"/>
          </p:cNvPicPr>
          <p:nvPr/>
        </p:nvPicPr>
        <p:blipFill>
          <a:blip r:embed="rId3"/>
          <a:stretch>
            <a:fillRect/>
          </a:stretch>
        </p:blipFill>
        <p:spPr>
          <a:xfrm>
            <a:off x="5977288" y="4507589"/>
            <a:ext cx="3241673" cy="2068963"/>
          </a:xfrm>
          <a:prstGeom prst="rect">
            <a:avLst/>
          </a:prstGeom>
        </p:spPr>
      </p:pic>
      <p:pic>
        <p:nvPicPr>
          <p:cNvPr id="6" name="Picture 5"/>
          <p:cNvPicPr>
            <a:picLocks noChangeAspect="1"/>
          </p:cNvPicPr>
          <p:nvPr/>
        </p:nvPicPr>
        <p:blipFill>
          <a:blip r:embed="rId4"/>
          <a:stretch>
            <a:fillRect/>
          </a:stretch>
        </p:blipFill>
        <p:spPr>
          <a:xfrm>
            <a:off x="9394257" y="4356552"/>
            <a:ext cx="2659966" cy="2371039"/>
          </a:xfrm>
          <a:prstGeom prst="rect">
            <a:avLst/>
          </a:prstGeom>
        </p:spPr>
      </p:pic>
      <p:sp>
        <p:nvSpPr>
          <p:cNvPr id="7" name="TextBox 6"/>
          <p:cNvSpPr txBox="1"/>
          <p:nvPr/>
        </p:nvSpPr>
        <p:spPr>
          <a:xfrm>
            <a:off x="6651057" y="4020636"/>
            <a:ext cx="2156059" cy="369332"/>
          </a:xfrm>
          <a:prstGeom prst="rect">
            <a:avLst/>
          </a:prstGeom>
          <a:solidFill>
            <a:schemeClr val="accent4">
              <a:lumMod val="20000"/>
              <a:lumOff val="80000"/>
            </a:schemeClr>
          </a:solidFill>
        </p:spPr>
        <p:txBody>
          <a:bodyPr wrap="square" rtlCol="0">
            <a:spAutoFit/>
          </a:bodyPr>
          <a:lstStyle/>
          <a:p>
            <a:r>
              <a:rPr lang="en-AU" b="1" dirty="0" smtClean="0"/>
              <a:t>Short Run Effect</a:t>
            </a:r>
            <a:endParaRPr lang="en-AU" b="1" dirty="0"/>
          </a:p>
        </p:txBody>
      </p:sp>
      <p:sp>
        <p:nvSpPr>
          <p:cNvPr id="8" name="TextBox 7"/>
          <p:cNvSpPr txBox="1"/>
          <p:nvPr/>
        </p:nvSpPr>
        <p:spPr>
          <a:xfrm>
            <a:off x="9517781" y="3997968"/>
            <a:ext cx="2156059" cy="369332"/>
          </a:xfrm>
          <a:prstGeom prst="rect">
            <a:avLst/>
          </a:prstGeom>
          <a:solidFill>
            <a:schemeClr val="accent4">
              <a:lumMod val="60000"/>
              <a:lumOff val="40000"/>
            </a:schemeClr>
          </a:solidFill>
        </p:spPr>
        <p:txBody>
          <a:bodyPr wrap="square" rtlCol="0">
            <a:spAutoFit/>
          </a:bodyPr>
          <a:lstStyle/>
          <a:p>
            <a:r>
              <a:rPr lang="en-AU" b="1" dirty="0" smtClean="0"/>
              <a:t>Long Run Effect</a:t>
            </a:r>
            <a:endParaRPr lang="en-AU" b="1" dirty="0"/>
          </a:p>
        </p:txBody>
      </p:sp>
    </p:spTree>
    <p:extLst>
      <p:ext uri="{BB962C8B-B14F-4D97-AF65-F5344CB8AC3E}">
        <p14:creationId xmlns:p14="http://schemas.microsoft.com/office/powerpoint/2010/main" val="198698766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825625"/>
            <a:ext cx="6736882" cy="4351338"/>
          </a:xfrm>
        </p:spPr>
        <p:txBody>
          <a:bodyPr>
            <a:normAutofit fontScale="77500" lnSpcReduction="20000"/>
          </a:bodyPr>
          <a:lstStyle/>
          <a:p>
            <a:r>
              <a:rPr lang="en-US" dirty="0" smtClean="0"/>
              <a:t>If the government decreases taxes without making any changes to government spending, what is the effect on the government budget?</a:t>
            </a:r>
          </a:p>
          <a:p>
            <a:r>
              <a:rPr lang="en-US" dirty="0" smtClean="0">
                <a:solidFill>
                  <a:srgbClr val="0070C0"/>
                </a:solidFill>
              </a:rPr>
              <a:t>Moves toward deficit. </a:t>
            </a:r>
            <a:endParaRPr lang="en-US" dirty="0">
              <a:solidFill>
                <a:srgbClr val="0070C0"/>
              </a:solidFill>
            </a:endParaRPr>
          </a:p>
          <a:p>
            <a:r>
              <a:rPr lang="en-US" dirty="0" smtClean="0"/>
              <a:t>As a result of the change to the budget, what </a:t>
            </a:r>
            <a:r>
              <a:rPr lang="en-US" dirty="0"/>
              <a:t>is the effect on </a:t>
            </a:r>
            <a:r>
              <a:rPr lang="en-US" dirty="0" smtClean="0"/>
              <a:t>demand and supply of </a:t>
            </a:r>
            <a:r>
              <a:rPr lang="en-US" dirty="0"/>
              <a:t>the market for loanable </a:t>
            </a:r>
            <a:r>
              <a:rPr lang="en-US" dirty="0" smtClean="0"/>
              <a:t>funds and interest rate?</a:t>
            </a:r>
            <a:endParaRPr lang="en-US" dirty="0"/>
          </a:p>
          <a:p>
            <a:r>
              <a:rPr lang="en-US" dirty="0" smtClean="0">
                <a:solidFill>
                  <a:srgbClr val="0070C0"/>
                </a:solidFill>
              </a:rPr>
              <a:t>The budget deficit leads to more government borrowing which leads to an increase of demand (or a decrease in supply). This causes an increase in the real interest rate?</a:t>
            </a:r>
          </a:p>
          <a:p>
            <a:r>
              <a:rPr lang="en-US" dirty="0" smtClean="0"/>
              <a:t>As a result of the change of the RIR, what is the effect on private borrowing?</a:t>
            </a:r>
          </a:p>
          <a:p>
            <a:r>
              <a:rPr lang="en-US" dirty="0" smtClean="0">
                <a:solidFill>
                  <a:srgbClr val="0070C0"/>
                </a:solidFill>
              </a:rPr>
              <a:t>Private borrowing will decrease. (This is what we refer to as crowding out)</a:t>
            </a:r>
          </a:p>
          <a:p>
            <a:endParaRPr lang="en-US" dirty="0"/>
          </a:p>
        </p:txBody>
      </p:sp>
      <p:pic>
        <p:nvPicPr>
          <p:cNvPr id="4" name="Picture 3"/>
          <p:cNvPicPr>
            <a:picLocks noChangeAspect="1"/>
          </p:cNvPicPr>
          <p:nvPr/>
        </p:nvPicPr>
        <p:blipFill>
          <a:blip r:embed="rId2"/>
          <a:stretch>
            <a:fillRect/>
          </a:stretch>
        </p:blipFill>
        <p:spPr>
          <a:xfrm>
            <a:off x="7469204" y="3413465"/>
            <a:ext cx="4072289" cy="3187009"/>
          </a:xfrm>
          <a:prstGeom prst="rect">
            <a:avLst/>
          </a:prstGeom>
        </p:spPr>
      </p:pic>
    </p:spTree>
    <p:extLst>
      <p:ext uri="{BB962C8B-B14F-4D97-AF65-F5344CB8AC3E}">
        <p14:creationId xmlns:p14="http://schemas.microsoft.com/office/powerpoint/2010/main" val="425705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Velocity of Money</a:t>
            </a:r>
            <a:endParaRPr lang="en-AU" dirty="0"/>
          </a:p>
        </p:txBody>
      </p:sp>
      <p:sp>
        <p:nvSpPr>
          <p:cNvPr id="3" name="Content Placeholder 2"/>
          <p:cNvSpPr>
            <a:spLocks noGrp="1"/>
          </p:cNvSpPr>
          <p:nvPr>
            <p:ph idx="1"/>
          </p:nvPr>
        </p:nvSpPr>
        <p:spPr>
          <a:xfrm>
            <a:off x="396732" y="1542455"/>
            <a:ext cx="5420360" cy="4351338"/>
          </a:xfrm>
        </p:spPr>
        <p:txBody>
          <a:bodyPr>
            <a:normAutofit fontScale="92500" lnSpcReduction="10000"/>
          </a:bodyPr>
          <a:lstStyle/>
          <a:p>
            <a:r>
              <a:rPr lang="en-AU" dirty="0" smtClean="0"/>
              <a:t>How </a:t>
            </a:r>
            <a:r>
              <a:rPr lang="en-AU" dirty="0" smtClean="0">
                <a:solidFill>
                  <a:srgbClr val="00B050"/>
                </a:solidFill>
              </a:rPr>
              <a:t>many times a dollar is used in a transaction in a given year</a:t>
            </a:r>
          </a:p>
          <a:p>
            <a:pPr lvl="1"/>
            <a:r>
              <a:rPr lang="en-AU" dirty="0" smtClean="0"/>
              <a:t>Remember from our study of the </a:t>
            </a:r>
            <a:r>
              <a:rPr lang="en-AU" dirty="0" smtClean="0">
                <a:solidFill>
                  <a:srgbClr val="00B0F0"/>
                </a:solidFill>
              </a:rPr>
              <a:t>spending multiplier</a:t>
            </a:r>
            <a:r>
              <a:rPr lang="en-AU" dirty="0" smtClean="0"/>
              <a:t>, that </a:t>
            </a:r>
            <a:r>
              <a:rPr lang="en-AU" dirty="0" smtClean="0">
                <a:solidFill>
                  <a:srgbClr val="00B0F0"/>
                </a:solidFill>
              </a:rPr>
              <a:t>spending will lead to more spending</a:t>
            </a:r>
            <a:r>
              <a:rPr lang="en-AU" dirty="0" smtClean="0"/>
              <a:t>. Therefore, a dollar will change hands multiple times in a given year.</a:t>
            </a:r>
          </a:p>
          <a:p>
            <a:pPr lvl="1"/>
            <a:r>
              <a:rPr lang="en-AU" dirty="0" smtClean="0"/>
              <a:t>This is an indicator of the amount of economic activity that occurs in the economy.</a:t>
            </a:r>
          </a:p>
          <a:p>
            <a:pPr lvl="1"/>
            <a:r>
              <a:rPr lang="en-AU" dirty="0" smtClean="0"/>
              <a:t>This </a:t>
            </a:r>
            <a:r>
              <a:rPr lang="en-AU" dirty="0" smtClean="0">
                <a:solidFill>
                  <a:srgbClr val="00B0F0"/>
                </a:solidFill>
              </a:rPr>
              <a:t>velocity is relatively stable </a:t>
            </a:r>
            <a:r>
              <a:rPr lang="en-AU" dirty="0" smtClean="0"/>
              <a:t>but we can see that it can vary markedly over long periods of time or during large events such as </a:t>
            </a:r>
            <a:r>
              <a:rPr lang="en-AU" dirty="0" err="1" smtClean="0"/>
              <a:t>Covid</a:t>
            </a:r>
            <a:r>
              <a:rPr lang="en-AU" dirty="0" smtClean="0"/>
              <a:t> 19</a:t>
            </a:r>
          </a:p>
          <a:p>
            <a:pPr lvl="1"/>
            <a:endParaRPr lang="en-AU" dirty="0"/>
          </a:p>
          <a:p>
            <a:pPr lvl="1"/>
            <a:endParaRPr lang="en-AU" dirty="0"/>
          </a:p>
        </p:txBody>
      </p:sp>
      <p:pic>
        <p:nvPicPr>
          <p:cNvPr id="1026" name="Picture 2" descr="What Money Velocity Means for U.S. Economic Recovery | Penn Mutual Asset  Manage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690688"/>
            <a:ext cx="5915687" cy="37374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741920" y="195072"/>
            <a:ext cx="3730752" cy="1200329"/>
          </a:xfrm>
          <a:prstGeom prst="rect">
            <a:avLst/>
          </a:prstGeom>
          <a:solidFill>
            <a:srgbClr val="FFFF00"/>
          </a:solidFill>
        </p:spPr>
        <p:txBody>
          <a:bodyPr wrap="square" rtlCol="0">
            <a:spAutoFit/>
          </a:bodyPr>
          <a:lstStyle/>
          <a:p>
            <a:r>
              <a:rPr lang="en-US" dirty="0" smtClean="0">
                <a:solidFill>
                  <a:srgbClr val="FF0000"/>
                </a:solidFill>
              </a:rPr>
              <a:t>Summary</a:t>
            </a:r>
          </a:p>
          <a:p>
            <a:r>
              <a:rPr lang="en-US" dirty="0" smtClean="0">
                <a:solidFill>
                  <a:srgbClr val="FF0000"/>
                </a:solidFill>
              </a:rPr>
              <a:t>The velocity of money is the amount of times a dollar will be used in a transaction in a year. </a:t>
            </a:r>
            <a:endParaRPr lang="en-US" dirty="0">
              <a:solidFill>
                <a:srgbClr val="FF0000"/>
              </a:solidFill>
            </a:endParaRPr>
          </a:p>
        </p:txBody>
      </p:sp>
    </p:spTree>
    <p:extLst>
      <p:ext uri="{BB962C8B-B14F-4D97-AF65-F5344CB8AC3E}">
        <p14:creationId xmlns:p14="http://schemas.microsoft.com/office/powerpoint/2010/main" val="38088841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r>
              <a:rPr lang="en-AU" dirty="0" smtClean="0"/>
              <a:t>What is the quantity theory of money equation?</a:t>
            </a:r>
          </a:p>
          <a:p>
            <a:r>
              <a:rPr lang="en-AU" dirty="0" smtClean="0">
                <a:solidFill>
                  <a:srgbClr val="0070C0"/>
                </a:solidFill>
              </a:rPr>
              <a:t>MV = PY</a:t>
            </a:r>
          </a:p>
          <a:p>
            <a:r>
              <a:rPr lang="en-AU" dirty="0"/>
              <a:t>What do each of the variables stand for?</a:t>
            </a:r>
          </a:p>
          <a:p>
            <a:r>
              <a:rPr lang="en-AU" dirty="0" smtClean="0">
                <a:solidFill>
                  <a:srgbClr val="0070C0"/>
                </a:solidFill>
              </a:rPr>
              <a:t>M = money supply</a:t>
            </a:r>
          </a:p>
          <a:p>
            <a:r>
              <a:rPr lang="en-AU" dirty="0" smtClean="0">
                <a:solidFill>
                  <a:srgbClr val="0070C0"/>
                </a:solidFill>
              </a:rPr>
              <a:t>V = velocity of money</a:t>
            </a:r>
          </a:p>
          <a:p>
            <a:r>
              <a:rPr lang="en-AU" dirty="0" smtClean="0">
                <a:solidFill>
                  <a:srgbClr val="0070C0"/>
                </a:solidFill>
              </a:rPr>
              <a:t>P = price level</a:t>
            </a:r>
          </a:p>
          <a:p>
            <a:r>
              <a:rPr lang="en-AU" dirty="0" smtClean="0">
                <a:solidFill>
                  <a:srgbClr val="0070C0"/>
                </a:solidFill>
              </a:rPr>
              <a:t>Y = real GDP</a:t>
            </a:r>
            <a:endParaRPr lang="en-AU" dirty="0">
              <a:solidFill>
                <a:srgbClr val="0070C0"/>
              </a:solidFill>
            </a:endParaRPr>
          </a:p>
        </p:txBody>
      </p:sp>
    </p:spTree>
    <p:extLst>
      <p:ext uri="{BB962C8B-B14F-4D97-AF65-F5344CB8AC3E}">
        <p14:creationId xmlns:p14="http://schemas.microsoft.com/office/powerpoint/2010/main" val="844456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885371" cy="662781"/>
          </a:xfrm>
        </p:spPr>
        <p:txBody>
          <a:bodyPr>
            <a:normAutofit fontScale="90000"/>
          </a:bodyPr>
          <a:lstStyle/>
          <a:p>
            <a:r>
              <a:rPr lang="en-AU" dirty="0" smtClean="0"/>
              <a:t>Quantity Theory of Money – Values for M, V, P and Y</a:t>
            </a:r>
            <a:endParaRPr lang="en-AU" dirty="0"/>
          </a:p>
        </p:txBody>
      </p:sp>
      <p:sp>
        <p:nvSpPr>
          <p:cNvPr id="3" name="Content Placeholder 2"/>
          <p:cNvSpPr>
            <a:spLocks noGrp="1"/>
          </p:cNvSpPr>
          <p:nvPr>
            <p:ph idx="1"/>
          </p:nvPr>
        </p:nvSpPr>
        <p:spPr>
          <a:xfrm>
            <a:off x="134418" y="1164657"/>
            <a:ext cx="2810913" cy="2858703"/>
          </a:xfrm>
        </p:spPr>
        <p:txBody>
          <a:bodyPr>
            <a:normAutofit/>
          </a:bodyPr>
          <a:lstStyle/>
          <a:p>
            <a:pPr marL="0" indent="0">
              <a:buNone/>
            </a:pPr>
            <a:r>
              <a:rPr lang="en-AU" sz="2000" dirty="0" smtClean="0"/>
              <a:t>Stability of the values:</a:t>
            </a:r>
          </a:p>
          <a:p>
            <a:r>
              <a:rPr lang="en-AU" sz="1800" dirty="0" smtClean="0">
                <a:solidFill>
                  <a:srgbClr val="00B050"/>
                </a:solidFill>
              </a:rPr>
              <a:t>Stable</a:t>
            </a:r>
            <a:r>
              <a:rPr lang="en-AU" sz="1800" dirty="0" smtClean="0"/>
              <a:t>:</a:t>
            </a:r>
          </a:p>
          <a:p>
            <a:pPr lvl="1"/>
            <a:r>
              <a:rPr lang="en-AU" sz="1100" dirty="0" smtClean="0">
                <a:solidFill>
                  <a:srgbClr val="00B050"/>
                </a:solidFill>
              </a:rPr>
              <a:t>Real Output </a:t>
            </a:r>
            <a:r>
              <a:rPr lang="en-AU" sz="1100" dirty="0" smtClean="0"/>
              <a:t>is considered somewhat stable</a:t>
            </a:r>
          </a:p>
          <a:p>
            <a:pPr lvl="1"/>
            <a:r>
              <a:rPr lang="en-AU" sz="1100" dirty="0" smtClean="0">
                <a:solidFill>
                  <a:srgbClr val="00B050"/>
                </a:solidFill>
              </a:rPr>
              <a:t>Velocity </a:t>
            </a:r>
            <a:r>
              <a:rPr lang="en-AU" sz="1100" dirty="0" smtClean="0"/>
              <a:t>is somewhat stable</a:t>
            </a:r>
          </a:p>
          <a:p>
            <a:r>
              <a:rPr lang="en-AU" sz="1800" dirty="0" smtClean="0">
                <a:solidFill>
                  <a:srgbClr val="0070C0"/>
                </a:solidFill>
              </a:rPr>
              <a:t>Variable:</a:t>
            </a:r>
          </a:p>
          <a:p>
            <a:pPr lvl="1"/>
            <a:r>
              <a:rPr lang="en-AU" sz="1100" dirty="0">
                <a:solidFill>
                  <a:srgbClr val="0070C0"/>
                </a:solidFill>
              </a:rPr>
              <a:t>M</a:t>
            </a:r>
            <a:r>
              <a:rPr lang="en-AU" sz="1100" dirty="0" smtClean="0">
                <a:solidFill>
                  <a:srgbClr val="0070C0"/>
                </a:solidFill>
              </a:rPr>
              <a:t>oney </a:t>
            </a:r>
            <a:r>
              <a:rPr lang="en-AU" sz="1100" dirty="0">
                <a:solidFill>
                  <a:srgbClr val="0070C0"/>
                </a:solidFill>
              </a:rPr>
              <a:t>supply </a:t>
            </a:r>
            <a:r>
              <a:rPr lang="en-AU" sz="1100" dirty="0"/>
              <a:t>and</a:t>
            </a:r>
            <a:r>
              <a:rPr lang="en-AU" sz="1100" dirty="0">
                <a:solidFill>
                  <a:srgbClr val="0070C0"/>
                </a:solidFill>
              </a:rPr>
              <a:t> price level </a:t>
            </a:r>
            <a:r>
              <a:rPr lang="en-AU" sz="1100" dirty="0"/>
              <a:t>are more variable.</a:t>
            </a:r>
          </a:p>
          <a:p>
            <a:endParaRPr lang="en-AU" dirty="0" smtClean="0"/>
          </a:p>
          <a:p>
            <a:endParaRPr lang="en-AU" dirty="0"/>
          </a:p>
        </p:txBody>
      </p:sp>
      <p:pic>
        <p:nvPicPr>
          <p:cNvPr id="4" name="Picture 3"/>
          <p:cNvPicPr>
            <a:picLocks noChangeAspect="1"/>
          </p:cNvPicPr>
          <p:nvPr/>
        </p:nvPicPr>
        <p:blipFill>
          <a:blip r:embed="rId3"/>
          <a:stretch>
            <a:fillRect/>
          </a:stretch>
        </p:blipFill>
        <p:spPr>
          <a:xfrm>
            <a:off x="3019668" y="1164657"/>
            <a:ext cx="5893326" cy="2758977"/>
          </a:xfrm>
          <a:prstGeom prst="rect">
            <a:avLst/>
          </a:prstGeom>
        </p:spPr>
      </p:pic>
      <p:sp>
        <p:nvSpPr>
          <p:cNvPr id="6" name="TextBox 5"/>
          <p:cNvSpPr txBox="1"/>
          <p:nvPr/>
        </p:nvSpPr>
        <p:spPr>
          <a:xfrm>
            <a:off x="315653" y="4159573"/>
            <a:ext cx="4385733" cy="2308324"/>
          </a:xfrm>
          <a:prstGeom prst="rect">
            <a:avLst/>
          </a:prstGeom>
          <a:noFill/>
        </p:spPr>
        <p:txBody>
          <a:bodyPr wrap="square" rtlCol="0">
            <a:spAutoFit/>
          </a:bodyPr>
          <a:lstStyle/>
          <a:p>
            <a:r>
              <a:rPr lang="en-US" b="1" dirty="0" smtClean="0"/>
              <a:t>Consequences of the values</a:t>
            </a:r>
          </a:p>
          <a:p>
            <a:pPr marL="285750" indent="-285750">
              <a:buFont typeface="Arial" panose="020B0604020202020204" pitchFamily="34" charset="0"/>
              <a:buChar char="•"/>
            </a:pPr>
            <a:r>
              <a:rPr lang="en-US" dirty="0" smtClean="0"/>
              <a:t>The quantity theory of money assumes that Price Level and Velocity of money are relatively stable and that </a:t>
            </a:r>
            <a:r>
              <a:rPr lang="en-US" dirty="0" smtClean="0">
                <a:solidFill>
                  <a:srgbClr val="00B0F0"/>
                </a:solidFill>
              </a:rPr>
              <a:t>↑ money supply M </a:t>
            </a:r>
            <a:r>
              <a:rPr lang="en-US" dirty="0" smtClean="0"/>
              <a:t>will </a:t>
            </a:r>
            <a:r>
              <a:rPr lang="en-US" dirty="0" smtClean="0">
                <a:solidFill>
                  <a:srgbClr val="00B0F0"/>
                </a:solidFill>
              </a:rPr>
              <a:t>inevitably lead to ↑ Price Level P</a:t>
            </a:r>
            <a:r>
              <a:rPr lang="en-US" dirty="0" smtClean="0"/>
              <a:t>.</a:t>
            </a:r>
          </a:p>
          <a:p>
            <a:pPr marL="285750" indent="-285750">
              <a:buFont typeface="Arial" panose="020B0604020202020204" pitchFamily="34" charset="0"/>
              <a:buChar char="•"/>
            </a:pPr>
            <a:r>
              <a:rPr lang="en-US" dirty="0" smtClean="0"/>
              <a:t>Stated another way, this is why, when we put </a:t>
            </a:r>
            <a:r>
              <a:rPr lang="en-US" dirty="0" smtClean="0">
                <a:solidFill>
                  <a:srgbClr val="00B050"/>
                </a:solidFill>
              </a:rPr>
              <a:t>too much money in circulation</a:t>
            </a:r>
            <a:r>
              <a:rPr lang="en-US" dirty="0" smtClean="0"/>
              <a:t>, there will be </a:t>
            </a:r>
            <a:r>
              <a:rPr lang="en-US" dirty="0" smtClean="0">
                <a:solidFill>
                  <a:srgbClr val="00B050"/>
                </a:solidFill>
              </a:rPr>
              <a:t>inflation</a:t>
            </a:r>
            <a:r>
              <a:rPr lang="en-US" dirty="0" smtClean="0"/>
              <a:t>.</a:t>
            </a:r>
          </a:p>
        </p:txBody>
      </p:sp>
      <p:sp>
        <p:nvSpPr>
          <p:cNvPr id="5" name="TextBox 4"/>
          <p:cNvSpPr txBox="1"/>
          <p:nvPr/>
        </p:nvSpPr>
        <p:spPr>
          <a:xfrm>
            <a:off x="4475748" y="3697908"/>
            <a:ext cx="1414913" cy="461665"/>
          </a:xfrm>
          <a:prstGeom prst="rect">
            <a:avLst/>
          </a:prstGeom>
          <a:solidFill>
            <a:schemeClr val="accent4">
              <a:lumMod val="40000"/>
              <a:lumOff val="60000"/>
            </a:schemeClr>
          </a:solidFill>
        </p:spPr>
        <p:txBody>
          <a:bodyPr wrap="square" rtlCol="0">
            <a:spAutoFit/>
          </a:bodyPr>
          <a:lstStyle/>
          <a:p>
            <a:r>
              <a:rPr lang="en-AU" sz="2400" b="1" dirty="0" smtClean="0">
                <a:solidFill>
                  <a:srgbClr val="00B050"/>
                </a:solidFill>
              </a:rPr>
              <a:t>Stable</a:t>
            </a:r>
            <a:endParaRPr lang="en-AU" sz="2400" b="1" dirty="0">
              <a:solidFill>
                <a:srgbClr val="00B050"/>
              </a:solidFill>
            </a:endParaRPr>
          </a:p>
        </p:txBody>
      </p:sp>
      <p:sp>
        <p:nvSpPr>
          <p:cNvPr id="9" name="TextBox 8"/>
          <p:cNvSpPr txBox="1"/>
          <p:nvPr/>
        </p:nvSpPr>
        <p:spPr>
          <a:xfrm>
            <a:off x="7572418" y="3328737"/>
            <a:ext cx="1414913" cy="461665"/>
          </a:xfrm>
          <a:prstGeom prst="rect">
            <a:avLst/>
          </a:prstGeom>
          <a:solidFill>
            <a:schemeClr val="accent4">
              <a:lumMod val="40000"/>
              <a:lumOff val="60000"/>
            </a:schemeClr>
          </a:solidFill>
        </p:spPr>
        <p:txBody>
          <a:bodyPr wrap="square" rtlCol="0">
            <a:spAutoFit/>
          </a:bodyPr>
          <a:lstStyle/>
          <a:p>
            <a:r>
              <a:rPr lang="en-AU" sz="2400" b="1" dirty="0" smtClean="0">
                <a:solidFill>
                  <a:srgbClr val="00B050"/>
                </a:solidFill>
              </a:rPr>
              <a:t>Stable</a:t>
            </a:r>
            <a:endParaRPr lang="en-AU" sz="2400" b="1" dirty="0">
              <a:solidFill>
                <a:srgbClr val="00B050"/>
              </a:solidFill>
            </a:endParaRPr>
          </a:p>
        </p:txBody>
      </p:sp>
      <p:sp>
        <p:nvSpPr>
          <p:cNvPr id="10" name="TextBox 9"/>
          <p:cNvSpPr txBox="1"/>
          <p:nvPr/>
        </p:nvSpPr>
        <p:spPr>
          <a:xfrm>
            <a:off x="2606842" y="3448832"/>
            <a:ext cx="1414913" cy="461665"/>
          </a:xfrm>
          <a:prstGeom prst="rect">
            <a:avLst/>
          </a:prstGeom>
          <a:solidFill>
            <a:schemeClr val="accent4"/>
          </a:solidFill>
        </p:spPr>
        <p:txBody>
          <a:bodyPr wrap="square" rtlCol="0">
            <a:spAutoFit/>
          </a:bodyPr>
          <a:lstStyle/>
          <a:p>
            <a:r>
              <a:rPr lang="en-AU" sz="2400" b="1" dirty="0" smtClean="0">
                <a:solidFill>
                  <a:srgbClr val="002060"/>
                </a:solidFill>
              </a:rPr>
              <a:t>Variable</a:t>
            </a:r>
            <a:endParaRPr lang="en-AU" sz="2400" b="1" dirty="0">
              <a:solidFill>
                <a:srgbClr val="002060"/>
              </a:solidFill>
            </a:endParaRPr>
          </a:p>
        </p:txBody>
      </p:sp>
      <p:sp>
        <p:nvSpPr>
          <p:cNvPr id="11" name="TextBox 10"/>
          <p:cNvSpPr txBox="1"/>
          <p:nvPr/>
        </p:nvSpPr>
        <p:spPr>
          <a:xfrm>
            <a:off x="6120336" y="3679664"/>
            <a:ext cx="1414913" cy="461665"/>
          </a:xfrm>
          <a:prstGeom prst="rect">
            <a:avLst/>
          </a:prstGeom>
          <a:solidFill>
            <a:schemeClr val="accent4"/>
          </a:solidFill>
        </p:spPr>
        <p:txBody>
          <a:bodyPr wrap="square" rtlCol="0">
            <a:spAutoFit/>
          </a:bodyPr>
          <a:lstStyle/>
          <a:p>
            <a:r>
              <a:rPr lang="en-AU" sz="2400" b="1" dirty="0" smtClean="0">
                <a:solidFill>
                  <a:srgbClr val="002060"/>
                </a:solidFill>
              </a:rPr>
              <a:t>Variable</a:t>
            </a:r>
            <a:endParaRPr lang="en-AU" sz="2400" b="1" dirty="0">
              <a:solidFill>
                <a:srgbClr val="002060"/>
              </a:solidFill>
            </a:endParaRPr>
          </a:p>
        </p:txBody>
      </p:sp>
      <p:sp>
        <p:nvSpPr>
          <p:cNvPr id="7" name="TextBox 6"/>
          <p:cNvSpPr txBox="1"/>
          <p:nvPr/>
        </p:nvSpPr>
        <p:spPr>
          <a:xfrm>
            <a:off x="7180446" y="4658627"/>
            <a:ext cx="4543124" cy="1200329"/>
          </a:xfrm>
          <a:prstGeom prst="rect">
            <a:avLst/>
          </a:prstGeom>
          <a:solidFill>
            <a:srgbClr val="FFFF00"/>
          </a:solidFill>
        </p:spPr>
        <p:txBody>
          <a:bodyPr wrap="square" rtlCol="0">
            <a:spAutoFit/>
          </a:bodyPr>
          <a:lstStyle/>
          <a:p>
            <a:r>
              <a:rPr lang="en-AU" dirty="0" smtClean="0">
                <a:solidFill>
                  <a:srgbClr val="FF0000"/>
                </a:solidFill>
              </a:rPr>
              <a:t>Summary</a:t>
            </a:r>
          </a:p>
          <a:p>
            <a:r>
              <a:rPr lang="en-AU" dirty="0" smtClean="0">
                <a:solidFill>
                  <a:srgbClr val="FF0000"/>
                </a:solidFill>
              </a:rPr>
              <a:t>Quantity theory of money: MV = PY</a:t>
            </a:r>
          </a:p>
          <a:p>
            <a:r>
              <a:rPr lang="en-AU" dirty="0" smtClean="0">
                <a:solidFill>
                  <a:srgbClr val="FF0000"/>
                </a:solidFill>
              </a:rPr>
              <a:t>We assume V and Y are stable, therefore </a:t>
            </a:r>
            <a:r>
              <a:rPr lang="en-US" dirty="0">
                <a:solidFill>
                  <a:srgbClr val="FF0000"/>
                </a:solidFill>
              </a:rPr>
              <a:t>↑ </a:t>
            </a:r>
            <a:r>
              <a:rPr lang="en-AU" dirty="0" smtClean="0">
                <a:solidFill>
                  <a:srgbClr val="FF0000"/>
                </a:solidFill>
              </a:rPr>
              <a:t>Money Supply→ </a:t>
            </a:r>
            <a:r>
              <a:rPr lang="en-US" dirty="0">
                <a:solidFill>
                  <a:srgbClr val="FF0000"/>
                </a:solidFill>
              </a:rPr>
              <a:t>↑ </a:t>
            </a:r>
            <a:r>
              <a:rPr lang="en-AU" dirty="0" smtClean="0">
                <a:solidFill>
                  <a:srgbClr val="FF0000"/>
                </a:solidFill>
              </a:rPr>
              <a:t>Price Level.</a:t>
            </a:r>
            <a:endParaRPr lang="en-AU" dirty="0">
              <a:solidFill>
                <a:srgbClr val="FF0000"/>
              </a:solidFill>
            </a:endParaRPr>
          </a:p>
        </p:txBody>
      </p:sp>
    </p:spTree>
    <p:extLst>
      <p:ext uri="{BB962C8B-B14F-4D97-AF65-F5344CB8AC3E}">
        <p14:creationId xmlns:p14="http://schemas.microsoft.com/office/powerpoint/2010/main" val="36294508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838200" y="250256"/>
            <a:ext cx="4513729" cy="2086406"/>
          </a:xfrm>
          <a:prstGeom prst="rect">
            <a:avLst/>
          </a:prstGeom>
        </p:spPr>
      </p:pic>
      <p:sp>
        <p:nvSpPr>
          <p:cNvPr id="3" name="Content Placeholder 2"/>
          <p:cNvSpPr>
            <a:spLocks noGrp="1"/>
          </p:cNvSpPr>
          <p:nvPr>
            <p:ph idx="1"/>
          </p:nvPr>
        </p:nvSpPr>
        <p:spPr>
          <a:xfrm>
            <a:off x="5852866" y="289573"/>
            <a:ext cx="3237661" cy="3504096"/>
          </a:xfrm>
        </p:spPr>
        <p:txBody>
          <a:bodyPr>
            <a:normAutofit fontScale="70000" lnSpcReduction="20000"/>
          </a:bodyPr>
          <a:lstStyle/>
          <a:p>
            <a:pPr marL="0" indent="0">
              <a:buNone/>
            </a:pPr>
            <a:r>
              <a:rPr lang="en-AU" b="1" u="sng" dirty="0" smtClean="0"/>
              <a:t>Consequences of Money Printing</a:t>
            </a:r>
          </a:p>
          <a:p>
            <a:pPr marL="0" indent="0">
              <a:buNone/>
            </a:pPr>
            <a:r>
              <a:rPr lang="en-AU" dirty="0" smtClean="0"/>
              <a:t>Inflation occurs when the money supply increases/decreases too quickly for a sustained period.</a:t>
            </a:r>
          </a:p>
          <a:p>
            <a:r>
              <a:rPr lang="en-AU" dirty="0" smtClean="0"/>
              <a:t>Increases prices</a:t>
            </a:r>
          </a:p>
          <a:p>
            <a:r>
              <a:rPr lang="en-AU" dirty="0" smtClean="0"/>
              <a:t>Increases output for a short while</a:t>
            </a:r>
          </a:p>
          <a:p>
            <a:pPr lvl="1"/>
            <a:r>
              <a:rPr lang="en-AU" dirty="0" smtClean="0"/>
              <a:t>but eventually wages increase, potentially causing a spiral of inflation.</a:t>
            </a:r>
          </a:p>
          <a:p>
            <a:pPr marL="0" indent="0">
              <a:buNone/>
            </a:pPr>
            <a:endParaRPr lang="en-AU" dirty="0"/>
          </a:p>
        </p:txBody>
      </p:sp>
      <p:pic>
        <p:nvPicPr>
          <p:cNvPr id="5" name="Picture 4"/>
          <p:cNvPicPr>
            <a:picLocks noChangeAspect="1"/>
          </p:cNvPicPr>
          <p:nvPr/>
        </p:nvPicPr>
        <p:blipFill>
          <a:blip r:embed="rId3"/>
          <a:stretch>
            <a:fillRect/>
          </a:stretch>
        </p:blipFill>
        <p:spPr>
          <a:xfrm>
            <a:off x="101047" y="4535169"/>
            <a:ext cx="5501894" cy="1544855"/>
          </a:xfrm>
          <a:prstGeom prst="rect">
            <a:avLst/>
          </a:prstGeom>
        </p:spPr>
      </p:pic>
      <p:sp>
        <p:nvSpPr>
          <p:cNvPr id="6" name="Content Placeholder 2"/>
          <p:cNvSpPr txBox="1">
            <a:spLocks/>
          </p:cNvSpPr>
          <p:nvPr/>
        </p:nvSpPr>
        <p:spPr>
          <a:xfrm>
            <a:off x="6569665" y="5161135"/>
            <a:ext cx="4690005" cy="1248630"/>
          </a:xfrm>
          <a:prstGeom prst="rect">
            <a:avLst/>
          </a:prstGeom>
          <a:ln w="76200">
            <a:solidFill>
              <a:srgbClr val="FF000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b="1" dirty="0" smtClean="0"/>
              <a:t>Increase in money supply will increase the price level by the same amount.</a:t>
            </a:r>
            <a:endParaRPr lang="en-AU" b="1" dirty="0"/>
          </a:p>
        </p:txBody>
      </p:sp>
      <p:pic>
        <p:nvPicPr>
          <p:cNvPr id="11" name="Picture 10"/>
          <p:cNvPicPr>
            <a:picLocks noChangeAspect="1"/>
          </p:cNvPicPr>
          <p:nvPr/>
        </p:nvPicPr>
        <p:blipFill>
          <a:blip r:embed="rId4"/>
          <a:stretch>
            <a:fillRect/>
          </a:stretch>
        </p:blipFill>
        <p:spPr>
          <a:xfrm>
            <a:off x="2002557" y="2674084"/>
            <a:ext cx="3077004" cy="1667108"/>
          </a:xfrm>
          <a:prstGeom prst="rect">
            <a:avLst/>
          </a:prstGeom>
        </p:spPr>
      </p:pic>
      <p:sp>
        <p:nvSpPr>
          <p:cNvPr id="12" name="Down Arrow 11"/>
          <p:cNvSpPr/>
          <p:nvPr/>
        </p:nvSpPr>
        <p:spPr>
          <a:xfrm rot="19037247">
            <a:off x="2958352" y="2147982"/>
            <a:ext cx="618565" cy="7799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rot="19037247">
            <a:off x="5637908" y="3672891"/>
            <a:ext cx="618565" cy="1709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610005" y="4212003"/>
            <a:ext cx="5290641" cy="646331"/>
          </a:xfrm>
          <a:prstGeom prst="rect">
            <a:avLst/>
          </a:prstGeom>
          <a:solidFill>
            <a:schemeClr val="accent1">
              <a:lumMod val="20000"/>
              <a:lumOff val="80000"/>
            </a:schemeClr>
          </a:solidFill>
        </p:spPr>
        <p:txBody>
          <a:bodyPr wrap="square" rtlCol="0">
            <a:spAutoFit/>
          </a:bodyPr>
          <a:lstStyle/>
          <a:p>
            <a:r>
              <a:rPr lang="en-US" dirty="0" smtClean="0"/>
              <a:t>Note: Nowadays a lot of so called money printing is actually done electronically. </a:t>
            </a:r>
            <a:endParaRPr lang="en-US" dirty="0"/>
          </a:p>
        </p:txBody>
      </p:sp>
      <p:pic>
        <p:nvPicPr>
          <p:cNvPr id="2" name="Picture 1"/>
          <p:cNvPicPr>
            <a:picLocks noChangeAspect="1"/>
          </p:cNvPicPr>
          <p:nvPr/>
        </p:nvPicPr>
        <p:blipFill>
          <a:blip r:embed="rId5"/>
          <a:stretch>
            <a:fillRect/>
          </a:stretch>
        </p:blipFill>
        <p:spPr>
          <a:xfrm>
            <a:off x="8914667" y="606608"/>
            <a:ext cx="2948250" cy="2866354"/>
          </a:xfrm>
          <a:prstGeom prst="rect">
            <a:avLst/>
          </a:prstGeom>
        </p:spPr>
      </p:pic>
      <p:cxnSp>
        <p:nvCxnSpPr>
          <p:cNvPr id="7" name="Straight Connector 6"/>
          <p:cNvCxnSpPr/>
          <p:nvPr/>
        </p:nvCxnSpPr>
        <p:spPr>
          <a:xfrm>
            <a:off x="10313377" y="800100"/>
            <a:ext cx="1301261" cy="1362808"/>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9311054" y="694592"/>
            <a:ext cx="1688123" cy="1222131"/>
          </a:xfrm>
          <a:prstGeom prst="line">
            <a:avLst/>
          </a:prstGeom>
          <a:ln>
            <a:solidFill>
              <a:srgbClr val="45E3EB"/>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10826704" y="1320496"/>
            <a:ext cx="95250" cy="100253"/>
          </a:xfrm>
          <a:prstGeom prst="ellipse">
            <a:avLst/>
          </a:prstGeom>
          <a:solidFill>
            <a:srgbClr val="EC44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0483850" y="984644"/>
            <a:ext cx="95250" cy="100253"/>
          </a:xfrm>
          <a:prstGeom prst="ellipse">
            <a:avLst/>
          </a:prstGeom>
          <a:solidFill>
            <a:srgbClr val="EC44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98683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20233</TotalTime>
  <Words>4422</Words>
  <Application>Microsoft Office PowerPoint</Application>
  <PresentationFormat>Widescreen</PresentationFormat>
  <Paragraphs>482</Paragraphs>
  <Slides>57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Arial</vt:lpstr>
      <vt:lpstr>Calibri</vt:lpstr>
      <vt:lpstr>Calibri Light</vt:lpstr>
      <vt:lpstr>Wingdings</vt:lpstr>
      <vt:lpstr>Office Theme</vt:lpstr>
      <vt:lpstr>Week 19 – AP Macroeconomics</vt:lpstr>
      <vt:lpstr>Money Supply Growth and Inflation – Quantity Theory of Money</vt:lpstr>
      <vt:lpstr>Zimbabwe Hyperinflation</vt:lpstr>
      <vt:lpstr>Money Supply and Inflation</vt:lpstr>
      <vt:lpstr>Quantity Theory of Money - Overview</vt:lpstr>
      <vt:lpstr>Velocity of Money</vt:lpstr>
      <vt:lpstr>PowerPoint Presentation</vt:lpstr>
      <vt:lpstr>Quantity Theory of Money – Values for M, V, P and Y</vt:lpstr>
      <vt:lpstr>PowerPoint Presentation</vt:lpstr>
      <vt:lpstr>PowerPoint Presentation</vt:lpstr>
      <vt:lpstr>Monetary Policy in the Long Run</vt:lpstr>
      <vt:lpstr>Long Run Consequences of MP</vt:lpstr>
      <vt:lpstr>Money Neutrality</vt:lpstr>
      <vt:lpstr>PowerPoint Presentation</vt:lpstr>
      <vt:lpstr>Money Supply and Inflation – Money Market</vt:lpstr>
      <vt:lpstr>PowerPoint Presentation</vt:lpstr>
      <vt:lpstr>Comparing Short Run vs Long Run</vt:lpstr>
      <vt:lpstr>Quantity Theory of Money Summary</vt:lpstr>
      <vt:lpstr>PowerPoint Presentation</vt:lpstr>
      <vt:lpstr>3 Causes of Inflation</vt:lpstr>
      <vt:lpstr>Causes of Inflation Review Question</vt:lpstr>
      <vt:lpstr>Exercises</vt:lpstr>
      <vt:lpstr>PowerPoint Presentation</vt:lpstr>
      <vt:lpstr>5.4 Government Deficits and National Debt</vt:lpstr>
      <vt:lpstr>Review: Government Budgets</vt:lpstr>
      <vt:lpstr>Government Budget</vt:lpstr>
      <vt:lpstr>PowerPoint Presentation</vt:lpstr>
      <vt:lpstr>Government Budget Deficits/Surpluses and Fiscal Policy</vt:lpstr>
      <vt:lpstr>PowerPoint Presentation</vt:lpstr>
      <vt:lpstr>National Savings, Public Savings, Private Savings</vt:lpstr>
      <vt:lpstr>Budget Summary</vt:lpstr>
      <vt:lpstr>PowerPoint Presentation</vt:lpstr>
      <vt:lpstr>Debt vs Deficit, Savings vs Surplus</vt:lpstr>
      <vt:lpstr>Public Debt vs Public Savings</vt:lpstr>
      <vt:lpstr>PowerPoint Presentation</vt:lpstr>
      <vt:lpstr>Stock vs Flow</vt:lpstr>
      <vt:lpstr>PowerPoint Presentation</vt:lpstr>
      <vt:lpstr>Debt vs Deficit</vt:lpstr>
      <vt:lpstr>Surplus vs Savings</vt:lpstr>
      <vt:lpstr>PowerPoint Presentation</vt:lpstr>
      <vt:lpstr>Budgets and their effects - Summary</vt:lpstr>
      <vt:lpstr>Government Debts</vt:lpstr>
      <vt:lpstr>PowerPoint Presentation</vt:lpstr>
      <vt:lpstr>5.5 Crowding Out</vt:lpstr>
      <vt:lpstr>PowerPoint Presentation</vt:lpstr>
      <vt:lpstr>Loanable Funds Market Demand</vt:lpstr>
      <vt:lpstr>Expansionary FP - Loanable Funds Market</vt:lpstr>
      <vt:lpstr>Loanable Funds Market Demand</vt:lpstr>
      <vt:lpstr>Analogy – Tickets to a Concert</vt:lpstr>
      <vt:lpstr>Crowding Out – Loanable Funds Market</vt:lpstr>
      <vt:lpstr>PowerPoint Presentation</vt:lpstr>
      <vt:lpstr>Short Run Crowding Out Effect – AD/AS</vt:lpstr>
      <vt:lpstr>Long Term Effect of Crowding Out</vt:lpstr>
      <vt:lpstr>PowerPoint Presentation</vt:lpstr>
      <vt:lpstr>Crowding Out Summarized</vt:lpstr>
      <vt:lpstr>Crowding Out 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19 – AP Macroeconomics</dc:title>
  <dc:creator>David Ryan</dc:creator>
  <cp:lastModifiedBy>David</cp:lastModifiedBy>
  <cp:revision>148</cp:revision>
  <dcterms:created xsi:type="dcterms:W3CDTF">2021-08-15T10:14:31Z</dcterms:created>
  <dcterms:modified xsi:type="dcterms:W3CDTF">2025-03-18T04:56:33Z</dcterms:modified>
</cp:coreProperties>
</file>